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6"/>
  </p:notesMasterIdLst>
  <p:handoutMasterIdLst>
    <p:handoutMasterId r:id="rId37"/>
  </p:handoutMasterIdLst>
  <p:sldIdLst>
    <p:sldId id="256" r:id="rId5"/>
    <p:sldId id="298" r:id="rId6"/>
    <p:sldId id="299" r:id="rId7"/>
    <p:sldId id="300" r:id="rId8"/>
    <p:sldId id="301" r:id="rId9"/>
    <p:sldId id="302" r:id="rId10"/>
    <p:sldId id="303" r:id="rId11"/>
    <p:sldId id="257" r:id="rId12"/>
    <p:sldId id="284" r:id="rId13"/>
    <p:sldId id="283" r:id="rId14"/>
    <p:sldId id="296" r:id="rId15"/>
    <p:sldId id="269" r:id="rId16"/>
    <p:sldId id="295" r:id="rId17"/>
    <p:sldId id="285" r:id="rId18"/>
    <p:sldId id="286" r:id="rId19"/>
    <p:sldId id="279" r:id="rId20"/>
    <p:sldId id="282" r:id="rId21"/>
    <p:sldId id="287" r:id="rId22"/>
    <p:sldId id="289" r:id="rId23"/>
    <p:sldId id="290" r:id="rId24"/>
    <p:sldId id="305" r:id="rId25"/>
    <p:sldId id="291" r:id="rId26"/>
    <p:sldId id="272" r:id="rId27"/>
    <p:sldId id="293" r:id="rId28"/>
    <p:sldId id="274" r:id="rId29"/>
    <p:sldId id="276" r:id="rId30"/>
    <p:sldId id="275" r:id="rId31"/>
    <p:sldId id="304" r:id="rId32"/>
    <p:sldId id="297" r:id="rId33"/>
    <p:sldId id="292" r:id="rId34"/>
    <p:sldId id="265" r:id="rId35"/>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showGuides="1">
      <p:cViewPr varScale="1">
        <p:scale>
          <a:sx n="108" d="100"/>
          <a:sy n="108" d="100"/>
        </p:scale>
        <p:origin x="246" y="108"/>
      </p:cViewPr>
      <p:guideLst>
        <p:guide orient="horz" pos="2160"/>
        <p:guide pos="3840"/>
      </p:guideLst>
    </p:cSldViewPr>
  </p:slideViewPr>
  <p:notesTextViewPr>
    <p:cViewPr>
      <p:scale>
        <a:sx n="1" d="1"/>
        <a:sy n="1" d="1"/>
      </p:scale>
      <p:origin x="0" y="0"/>
    </p:cViewPr>
  </p:notesTextViewPr>
  <p:notesViewPr>
    <p:cSldViewPr snapToGrid="0" showGuides="1">
      <p:cViewPr varScale="1">
        <p:scale>
          <a:sx n="89" d="100"/>
          <a:sy n="89" d="100"/>
        </p:scale>
        <p:origin x="375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4DE84B31-454E-45BD-885C-68E949EC4F86}" type="datetime1">
              <a:rPr lang="de-DE" smtClean="0"/>
              <a:t>16.03.2023</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de-DE" smtClean="0"/>
              <a:pPr algn="r" rtl="0"/>
              <a:t>‹#›</a:t>
            </a:fld>
            <a:endParaRPr lang="de-DE"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algn="r"/>
            <a:r>
              <a:rPr lang="de-DE" dirty="0"/>
              <a:t>​</a:t>
            </a:r>
            <a:fld id="{3B3E61AF-5B78-4D44-BAE6-8A008712095C}" type="datetime1">
              <a:rPr lang="de-DE" smtClean="0"/>
              <a:pPr algn="r"/>
              <a:t>16.03.2023</a:t>
            </a:fld>
            <a:r>
              <a:rPr lang="de-DE" dirty="0"/>
              <a:t>​</a:t>
            </a: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0A3C37BE-C303-496D-B5CD-85F2937540FC}" type="slidenum">
              <a:rPr lang="de-DE" smtClean="0"/>
              <a:pPr/>
              <a:t>‹#›</a:t>
            </a:fld>
            <a:endParaRPr lang="de-DE"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hteck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8" name="Rechteck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itel 1"/>
          <p:cNvSpPr>
            <a:spLocks noGrp="1"/>
          </p:cNvSpPr>
          <p:nvPr>
            <p:ph type="ctrTitle"/>
          </p:nvPr>
        </p:nvSpPr>
        <p:spPr>
          <a:xfrm>
            <a:off x="1104900" y="2292094"/>
            <a:ext cx="10096500" cy="2219691"/>
          </a:xfrm>
        </p:spPr>
        <p:txBody>
          <a:bodyPr rtlCol="0" anchor="ctr">
            <a:normAutofit/>
          </a:bodyPr>
          <a:lstStyle>
            <a:lvl1pPr algn="l" rtl="0">
              <a:defRPr sz="4400" cap="all" baseline="0"/>
            </a:lvl1pPr>
          </a:lstStyle>
          <a:p>
            <a:pPr rtl="0"/>
            <a:r>
              <a:rPr lang="de-DE"/>
              <a:t>Titelmasterformat durch Klicken bearbeiten</a:t>
            </a:r>
            <a:endParaRPr/>
          </a:p>
        </p:txBody>
      </p:sp>
      <p:sp>
        <p:nvSpPr>
          <p:cNvPr id="3" name="Untertitel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de-DE"/>
              <a:t>Formatvorlage des Untertitelmasters durch Klicken bearbeiten</a:t>
            </a:r>
            <a:endParaRPr/>
          </a:p>
        </p:txBody>
      </p:sp>
      <p:sp>
        <p:nvSpPr>
          <p:cNvPr id="4" name="Datumsplatzhalter 3"/>
          <p:cNvSpPr>
            <a:spLocks noGrp="1"/>
          </p:cNvSpPr>
          <p:nvPr>
            <p:ph type="dt" sz="half" idx="10"/>
          </p:nvPr>
        </p:nvSpPr>
        <p:spPr/>
        <p:txBody>
          <a:bodyPr rtlCol="0"/>
          <a:lstStyle/>
          <a:p>
            <a:r>
              <a:rPr lang="de-DE" dirty="0"/>
              <a:t>​</a:t>
            </a:r>
            <a:fld id="{B7C4225E-112C-46DC-B4A1-DABE3751CAD0}" type="datetime1">
              <a:rPr lang="de" smtClean="0"/>
              <a:pPr/>
              <a:t>16.03.2023</a:t>
            </a:fld>
            <a:r>
              <a:rPr dirty="0"/>
              <a:t>​</a:t>
            </a:r>
          </a:p>
        </p:txBody>
      </p:sp>
      <p:sp>
        <p:nvSpPr>
          <p:cNvPr id="5" name="Fußzeilenplatzhalter 4"/>
          <p:cNvSpPr>
            <a:spLocks noGrp="1"/>
          </p:cNvSpPr>
          <p:nvPr>
            <p:ph type="ftr" sz="quarter" idx="11"/>
          </p:nvPr>
        </p:nvSpPr>
        <p:spPr/>
        <p:txBody>
          <a:bodyPr rtlCol="0"/>
          <a:lstStyle/>
          <a:p>
            <a:pPr rtl="0"/>
            <a:endParaRPr/>
          </a:p>
        </p:txBody>
      </p:sp>
      <p:sp>
        <p:nvSpPr>
          <p:cNvPr id="6" name="Foliennummernplatzhalter 5"/>
          <p:cNvSpPr>
            <a:spLocks noGrp="1"/>
          </p:cNvSpPr>
          <p:nvPr>
            <p:ph type="sldNum" sz="quarter" idx="12"/>
          </p:nvPr>
        </p:nvSpPr>
        <p:spPr/>
        <p:txBody>
          <a:bodyPr rtlCol="0"/>
          <a:lstStyle/>
          <a:p>
            <a:pPr rtl="0"/>
            <a:fld id="{0FF54DE5-C571-48E8-A5BC-B369434E2F44}" type="slidenum">
              <a:rPr smtClean="0"/>
              <a:t>‹#›</a:t>
            </a:fld>
            <a:endParaRPr dirty="0"/>
          </a:p>
        </p:txBody>
      </p:sp>
      <p:pic>
        <p:nvPicPr>
          <p:cNvPr id="11" name="Bild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b"/>
          <a:lstStyle>
            <a:lvl1pPr algn="l" rtl="0">
              <a:defRPr sz="3200"/>
            </a:lvl1pPr>
          </a:lstStyle>
          <a:p>
            <a:pPr rtl="0"/>
            <a:r>
              <a:rPr lang="de-DE" noProof="0"/>
              <a:t>Titelmasterformat durch Klicken bearbeiten</a:t>
            </a:r>
            <a:endParaRPr lang="de-DE" noProof="0" dirty="0"/>
          </a:p>
        </p:txBody>
      </p:sp>
      <p:sp>
        <p:nvSpPr>
          <p:cNvPr id="3" name="Bildplatzhalter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hasCustomPrompt="1"/>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p>
            <a:r>
              <a:rPr lang="de-DE" noProof="0" dirty="0"/>
              <a:t>​</a:t>
            </a:r>
            <a:fld id="{C09478A6-7656-4329-97F2-7BEEE6083498}" type="datetime1">
              <a:rPr lang="de-DE" noProof="0" smtClean="0"/>
              <a:pPr/>
              <a:t>16.03.2023</a:t>
            </a:fld>
            <a:r>
              <a:rPr lang="de-DE" noProof="0" dirty="0"/>
              <a:t>​</a:t>
            </a:r>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p:txBody>
          <a:bodyPr vert="eaVert"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p>
            <a:r>
              <a:rPr lang="de-DE" noProof="0" dirty="0"/>
              <a:t>​</a:t>
            </a:r>
            <a:fld id="{45A67141-F40C-4702-9597-5E1C05E8EED0}" type="datetime1">
              <a:rPr lang="de-DE" noProof="0" smtClean="0"/>
              <a:pPr/>
              <a:t>16.03.2023</a:t>
            </a:fld>
            <a:r>
              <a:rPr lang="de-DE" noProof="0" dirty="0"/>
              <a:t>​</a:t>
            </a:r>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372600" y="365125"/>
            <a:ext cx="1714500" cy="5811838"/>
          </a:xfrm>
        </p:spPr>
        <p:txBody>
          <a:bodyPr vert="eaVert"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a:xfrm>
            <a:off x="1104900" y="365125"/>
            <a:ext cx="8098896" cy="5811838"/>
          </a:xfrm>
        </p:spPr>
        <p:txBody>
          <a:bodyPr vert="eaVert"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p>
            <a:r>
              <a:rPr lang="de-DE" noProof="0" dirty="0"/>
              <a:t>​</a:t>
            </a:r>
            <a:fld id="{250CE1EC-44D3-483D-8737-AEF097B7BCF4}" type="datetime1">
              <a:rPr lang="de-DE" noProof="0" smtClean="0"/>
              <a:pPr/>
              <a:t>16.03.2023</a:t>
            </a:fld>
            <a:r>
              <a:rPr lang="de-DE" noProof="0" dirty="0"/>
              <a:t>​</a:t>
            </a:r>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grpSp>
        <p:nvGrpSpPr>
          <p:cNvPr id="7" name="Gruppe 6"/>
          <p:cNvGrpSpPr/>
          <p:nvPr/>
        </p:nvGrpSpPr>
        <p:grpSpPr>
          <a:xfrm rot="5400000">
            <a:off x="6514047" y="3228843"/>
            <a:ext cx="5632704" cy="84403"/>
            <a:chOff x="1073150" y="1219201"/>
            <a:chExt cx="10058400" cy="63125"/>
          </a:xfrm>
        </p:grpSpPr>
        <p:cxnSp>
          <p:nvCxnSpPr>
            <p:cNvPr id="8" name="Gerader Verbinde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p:txBody>
          <a:bodyPr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3336C8B5-1393-450E-A917-2D9D488354A2}" type="datetime1">
              <a:rPr lang="de-DE" noProof="0" smtClean="0"/>
              <a:pPr/>
              <a:t>16.03.2023</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grpSp>
        <p:nvGrpSpPr>
          <p:cNvPr id="13" name="Gruppe 12"/>
          <p:cNvGrpSpPr/>
          <p:nvPr/>
        </p:nvGrpSpPr>
        <p:grpSpPr>
          <a:xfrm rot="10800000">
            <a:off x="0" y="5645510"/>
            <a:ext cx="12192000" cy="63125"/>
            <a:chOff x="507492" y="1501519"/>
            <a:chExt cx="8129016" cy="63125"/>
          </a:xfrm>
        </p:grpSpPr>
        <p:cxnSp>
          <p:nvCxnSpPr>
            <p:cNvPr id="17" name="Gerader Verbinde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pe 13"/>
          <p:cNvGrpSpPr/>
          <p:nvPr/>
        </p:nvGrpSpPr>
        <p:grpSpPr>
          <a:xfrm>
            <a:off x="0" y="1143000"/>
            <a:ext cx="12192000" cy="63125"/>
            <a:chOff x="507492" y="1501519"/>
            <a:chExt cx="8129016" cy="63125"/>
          </a:xfrm>
        </p:grpSpPr>
        <p:cxnSp>
          <p:nvCxnSpPr>
            <p:cNvPr id="15" name="Gerader Verbinde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hteck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8" name="Rechteck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2" name="Titel 1"/>
          <p:cNvSpPr>
            <a:spLocks noGrp="1"/>
          </p:cNvSpPr>
          <p:nvPr>
            <p:ph type="ctrTitle"/>
          </p:nvPr>
        </p:nvSpPr>
        <p:spPr>
          <a:xfrm>
            <a:off x="1104900" y="2292094"/>
            <a:ext cx="5734050" cy="2219691"/>
          </a:xfrm>
        </p:spPr>
        <p:txBody>
          <a:bodyPr rtlCol="0" anchor="ctr">
            <a:normAutofit/>
          </a:bodyPr>
          <a:lstStyle>
            <a:lvl1pPr algn="l" rtl="0">
              <a:defRPr sz="4000" cap="all" baseline="0"/>
            </a:lvl1pPr>
          </a:lstStyle>
          <a:p>
            <a:pPr rtl="0"/>
            <a:r>
              <a:rPr lang="de-DE" noProof="0"/>
              <a:t>Titelmasterformat durch Klicken bearbeiten</a:t>
            </a:r>
            <a:endParaRPr lang="de-DE" noProof="0" dirty="0"/>
          </a:p>
        </p:txBody>
      </p:sp>
      <p:sp>
        <p:nvSpPr>
          <p:cNvPr id="3" name="Untertitel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de-DE" noProof="0"/>
              <a:t>Formatvorlage des Untertitelmasters durch Klicken bearbeiten</a:t>
            </a:r>
            <a:endParaRPr lang="de-DE" noProof="0" dirty="0"/>
          </a:p>
        </p:txBody>
      </p:sp>
      <p:pic>
        <p:nvPicPr>
          <p:cNvPr id="10" name="Bild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Bildplatzhalter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de-DE" noProof="0"/>
              <a:t>Bild durch Klicken auf Symbol hinzufügen</a:t>
            </a:r>
            <a:endParaRPr lang="de-DE" noProof="0" dirty="0"/>
          </a:p>
        </p:txBody>
      </p:sp>
      <p:sp>
        <p:nvSpPr>
          <p:cNvPr id="19" name="Anweisungs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de-DE" sz="1200" b="1" i="1" noProof="0" dirty="0">
                <a:latin typeface="Arial" pitchFamily="34" charset="0"/>
                <a:cs typeface="Arial" pitchFamily="34" charset="0"/>
              </a:rPr>
              <a:t>NOTIZ:</a:t>
            </a:r>
          </a:p>
          <a:p>
            <a:pPr rtl="0"/>
            <a:r>
              <a:rPr lang="de-DE" sz="1200" i="1" noProof="0" dirty="0">
                <a:latin typeface="Arial" pitchFamily="34" charset="0"/>
                <a:cs typeface="Arial" pitchFamily="34" charset="0"/>
              </a:rPr>
              <a:t>Wenn Sie das Bild auf dieser Folie ändern möchten, wählen Sie es aus, und löschen Sie es. Klicken Sie anschließend auf das Symbol "Bilder" im Platzhalter, um ein eigenes Bild einzufügen.</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grpSp>
        <p:nvGrpSpPr>
          <p:cNvPr id="8" name="Gruppe 7"/>
          <p:cNvGrpSpPr/>
          <p:nvPr/>
        </p:nvGrpSpPr>
        <p:grpSpPr>
          <a:xfrm>
            <a:off x="0" y="2514600"/>
            <a:ext cx="12192000" cy="3194035"/>
            <a:chOff x="647402" y="2514600"/>
            <a:chExt cx="10838688" cy="3194035"/>
          </a:xfrm>
        </p:grpSpPr>
        <p:grpSp>
          <p:nvGrpSpPr>
            <p:cNvPr id="9" name="Gruppe 8"/>
            <p:cNvGrpSpPr/>
            <p:nvPr/>
          </p:nvGrpSpPr>
          <p:grpSpPr>
            <a:xfrm>
              <a:off x="647402" y="2514600"/>
              <a:ext cx="10838688" cy="63125"/>
              <a:chOff x="507492" y="1501519"/>
              <a:chExt cx="8129016" cy="63125"/>
            </a:xfrm>
          </p:grpSpPr>
          <p:cxnSp>
            <p:nvCxnSpPr>
              <p:cNvPr id="14" name="Gerader Verbinde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hteck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grpSp>
          <p:nvGrpSpPr>
            <p:cNvPr id="11" name="Gruppe 10"/>
            <p:cNvGrpSpPr/>
            <p:nvPr/>
          </p:nvGrpSpPr>
          <p:grpSpPr>
            <a:xfrm rot="10800000">
              <a:off x="647402" y="5645510"/>
              <a:ext cx="10838688" cy="63125"/>
              <a:chOff x="507492" y="1501519"/>
              <a:chExt cx="8129016" cy="63125"/>
            </a:xfrm>
          </p:grpSpPr>
          <p:cxnSp>
            <p:nvCxnSpPr>
              <p:cNvPr id="12" name="Gerader Verbinde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de-DE" noProof="0" dirty="0"/>
              <a:t>Textmasterformat bearbeiten</a:t>
            </a:r>
          </a:p>
        </p:txBody>
      </p:sp>
      <p:sp>
        <p:nvSpPr>
          <p:cNvPr id="4" name="Datumsplatzhalter 3"/>
          <p:cNvSpPr>
            <a:spLocks noGrp="1"/>
          </p:cNvSpPr>
          <p:nvPr>
            <p:ph type="dt" sz="half" idx="10"/>
          </p:nvPr>
        </p:nvSpPr>
        <p:spPr/>
        <p:txBody>
          <a:bodyPr rtlCol="0"/>
          <a:lstStyle/>
          <a:p>
            <a:r>
              <a:rPr lang="de-DE" noProof="0" dirty="0"/>
              <a:t>​</a:t>
            </a:r>
            <a:fld id="{7E8931C0-C793-41CD-BA0B-A07D33042E05}" type="datetime1">
              <a:rPr lang="de-DE" noProof="0" smtClean="0"/>
              <a:pPr/>
              <a:t>16.03.2023</a:t>
            </a:fld>
            <a:r>
              <a:rPr lang="de-DE" noProof="0" dirty="0"/>
              <a:t>​</a:t>
            </a:r>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pic>
        <p:nvPicPr>
          <p:cNvPr id="7" name="Bild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sz="half" idx="1" hasCustomPrompt="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Inhaltsplatzhalter 3"/>
          <p:cNvSpPr>
            <a:spLocks noGrp="1"/>
          </p:cNvSpPr>
          <p:nvPr>
            <p:ph sz="half" idx="2" hasCustomPrompt="1"/>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Datumsplatzhalter 4"/>
          <p:cNvSpPr>
            <a:spLocks noGrp="1"/>
          </p:cNvSpPr>
          <p:nvPr>
            <p:ph type="dt" sz="half" idx="10"/>
          </p:nvPr>
        </p:nvSpPr>
        <p:spPr/>
        <p:txBody>
          <a:bodyPr rtlCol="0"/>
          <a:lstStyle>
            <a:lvl1pPr>
              <a:defRPr/>
            </a:lvl1pPr>
          </a:lstStyle>
          <a:p>
            <a:fld id="{44E1FEFF-6EAF-4518-9A92-00DC4CBC6684}" type="datetime1">
              <a:rPr lang="de-DE" noProof="0" smtClean="0"/>
              <a:pPr/>
              <a:t>16.03.2023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104900" y="1600200"/>
            <a:ext cx="4919472" cy="759279"/>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4" name="Inhaltsplatzhalter 3"/>
          <p:cNvSpPr>
            <a:spLocks noGrp="1"/>
          </p:cNvSpPr>
          <p:nvPr>
            <p:ph sz="half" idx="2" hasCustomPrompt="1"/>
          </p:nvPr>
        </p:nvSpPr>
        <p:spPr>
          <a:xfrm>
            <a:off x="1104900" y="2424112"/>
            <a:ext cx="4919472" cy="3748088"/>
          </a:xfrm>
        </p:spPr>
        <p:txBody>
          <a:bodyPr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Textplatzhalter 4"/>
          <p:cNvSpPr>
            <a:spLocks noGrp="1"/>
          </p:cNvSpPr>
          <p:nvPr>
            <p:ph type="body" sz="quarter" idx="3" hasCustomPrompt="1"/>
          </p:nvPr>
        </p:nvSpPr>
        <p:spPr>
          <a:xfrm>
            <a:off x="6166110" y="1600200"/>
            <a:ext cx="4919472" cy="759279"/>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6" name="Inhaltsplatzhalter 5"/>
          <p:cNvSpPr>
            <a:spLocks noGrp="1"/>
          </p:cNvSpPr>
          <p:nvPr>
            <p:ph sz="quarter" idx="4" hasCustomPrompt="1"/>
          </p:nvPr>
        </p:nvSpPr>
        <p:spPr>
          <a:xfrm>
            <a:off x="6166110" y="2424112"/>
            <a:ext cx="4919472" cy="3748088"/>
          </a:xfrm>
        </p:spPr>
        <p:txBody>
          <a:bodyPr rtlCol="0"/>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Datumsplatzhalter 6"/>
          <p:cNvSpPr>
            <a:spLocks noGrp="1"/>
          </p:cNvSpPr>
          <p:nvPr>
            <p:ph type="dt" sz="half" idx="10"/>
          </p:nvPr>
        </p:nvSpPr>
        <p:spPr/>
        <p:txBody>
          <a:bodyPr rtlCol="0"/>
          <a:lstStyle/>
          <a:p>
            <a:r>
              <a:rPr lang="de-DE" noProof="0" dirty="0"/>
              <a:t>​</a:t>
            </a:r>
            <a:fld id="{DEA06348-0034-4028-BCEB-93AEE6F9B9AF}" type="datetime1">
              <a:rPr lang="de-DE" noProof="0" smtClean="0"/>
              <a:pPr/>
              <a:t>16.03.2023</a:t>
            </a:fld>
            <a:r>
              <a:rPr lang="de-DE" noProof="0" dirty="0"/>
              <a:t>​</a:t>
            </a:r>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Titelmasterformat durch Klicken bearbeiten</a:t>
            </a:r>
            <a:endParaRPr/>
          </a:p>
        </p:txBody>
      </p:sp>
      <p:sp>
        <p:nvSpPr>
          <p:cNvPr id="3" name="Datumsplatzhalter 2"/>
          <p:cNvSpPr>
            <a:spLocks noGrp="1"/>
          </p:cNvSpPr>
          <p:nvPr>
            <p:ph type="dt" sz="half" idx="10"/>
          </p:nvPr>
        </p:nvSpPr>
        <p:spPr/>
        <p:txBody>
          <a:bodyPr rtlCol="0"/>
          <a:lstStyle/>
          <a:p>
            <a:r>
              <a:rPr lang="de-DE" dirty="0"/>
              <a:t>​</a:t>
            </a:r>
            <a:fld id="{E03E6F61-7EE4-4641-A632-E37B8E3AFCCD}" type="datetime1">
              <a:rPr lang="de" smtClean="0"/>
              <a:pPr/>
              <a:t>16.03.2023</a:t>
            </a:fld>
            <a:r>
              <a:rPr dirty="0"/>
              <a:t>​</a:t>
            </a:r>
          </a:p>
        </p:txBody>
      </p:sp>
      <p:sp>
        <p:nvSpPr>
          <p:cNvPr id="4" name="Fußzeilenplatzhalter 3"/>
          <p:cNvSpPr>
            <a:spLocks noGrp="1"/>
          </p:cNvSpPr>
          <p:nvPr>
            <p:ph type="ftr" sz="quarter" idx="11"/>
          </p:nvPr>
        </p:nvSpPr>
        <p:spPr/>
        <p:txBody>
          <a:bodyPr rtlCol="0"/>
          <a:lstStyle/>
          <a:p>
            <a:pPr rtl="0"/>
            <a:endParaRPr/>
          </a:p>
        </p:txBody>
      </p:sp>
      <p:sp>
        <p:nvSpPr>
          <p:cNvPr id="5" name="Foliennummernplatzhalter 4"/>
          <p:cNvSpPr>
            <a:spLocks noGrp="1"/>
          </p:cNvSpPr>
          <p:nvPr>
            <p:ph type="sldNum" sz="quarter" idx="12"/>
          </p:nvPr>
        </p:nvSpPr>
        <p:spPr/>
        <p:txBody>
          <a:bodyPr rtlCol="0"/>
          <a:lstStyle/>
          <a:p>
            <a:pPr rtl="0"/>
            <a:fld id="{0FF54DE5-C571-48E8-A5BC-B369434E2F44}" type="slidenum">
              <a:rPr smtClean="0"/>
              <a:t>‹#›</a:t>
            </a:fld>
            <a:endParaRP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r>
              <a:rPr lang="de-DE" dirty="0"/>
              <a:t>​</a:t>
            </a:r>
            <a:fld id="{B359ED08-3DAD-4873-BEAE-E00CBB3C2D85}" type="datetime1">
              <a:rPr lang="de" smtClean="0"/>
              <a:pPr/>
              <a:t>16.03.2023</a:t>
            </a:fld>
            <a:r>
              <a:rPr dirty="0"/>
              <a:t>​</a:t>
            </a:r>
          </a:p>
        </p:txBody>
      </p:sp>
      <p:sp>
        <p:nvSpPr>
          <p:cNvPr id="3" name="Fußzeilenplatzhalter 2"/>
          <p:cNvSpPr>
            <a:spLocks noGrp="1"/>
          </p:cNvSpPr>
          <p:nvPr>
            <p:ph type="ftr" sz="quarter" idx="11"/>
          </p:nvPr>
        </p:nvSpPr>
        <p:spPr/>
        <p:txBody>
          <a:bodyPr rtlCol="0"/>
          <a:lstStyle/>
          <a:p>
            <a:pPr rtl="0"/>
            <a:endParaRPr/>
          </a:p>
        </p:txBody>
      </p:sp>
      <p:sp>
        <p:nvSpPr>
          <p:cNvPr id="4" name="Foliennummernplatzhalter 3"/>
          <p:cNvSpPr>
            <a:spLocks noGrp="1"/>
          </p:cNvSpPr>
          <p:nvPr>
            <p:ph type="sldNum" sz="quarter" idx="12"/>
          </p:nvPr>
        </p:nvSpPr>
        <p:spPr/>
        <p:txBody>
          <a:bodyPr rtlCol="0"/>
          <a:lstStyle/>
          <a:p>
            <a:pPr rtl="0"/>
            <a:fld id="{0FF54DE5-C571-48E8-A5BC-B369434E2F44}" type="slidenum">
              <a:rPr smtClean="0"/>
              <a:t>‹#›</a:t>
            </a:fld>
            <a:endParaRP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b"/>
          <a:lstStyle>
            <a:lvl1pPr algn="l" rtl="0">
              <a:defRPr sz="3200"/>
            </a:lvl1pPr>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Textplatzhalter 3"/>
          <p:cNvSpPr>
            <a:spLocks noGrp="1"/>
          </p:cNvSpPr>
          <p:nvPr>
            <p:ph type="body" sz="half" idx="2" hasCustomPrompt="1"/>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p>
            <a:r>
              <a:rPr lang="de-DE" noProof="0" dirty="0"/>
              <a:t>​</a:t>
            </a:r>
            <a:fld id="{538D3F95-413B-4315-97B2-C79A5A748977}" type="datetime1">
              <a:rPr lang="de-DE" noProof="0" smtClean="0"/>
              <a:pPr/>
              <a:t>16.03.2023</a:t>
            </a:fld>
            <a:r>
              <a:rPr lang="de-DE" noProof="0" dirty="0"/>
              <a:t>​</a:t>
            </a:r>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de-DE" noProof="0" dirty="0"/>
              <a:t>Titelmasterformat durch Klicken bearbeiten</a:t>
            </a:r>
          </a:p>
        </p:txBody>
      </p:sp>
      <p:sp>
        <p:nvSpPr>
          <p:cNvPr id="3" name="Textplatzhalt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a:p>
            <a:pPr lvl="5" rtl="0"/>
            <a:r>
              <a:rPr lang="de-DE" noProof="0" dirty="0"/>
              <a:t>Sechste Ebene</a:t>
            </a:r>
          </a:p>
          <a:p>
            <a:pPr lvl="6" rtl="0"/>
            <a:r>
              <a:rPr lang="de-DE" noProof="0" dirty="0"/>
              <a:t>Siebte Ebene</a:t>
            </a:r>
          </a:p>
          <a:p>
            <a:pPr lvl="7" rtl="0"/>
            <a:r>
              <a:rPr lang="de-DE" noProof="0" dirty="0"/>
              <a:t>Achte Ebene</a:t>
            </a:r>
          </a:p>
          <a:p>
            <a:pPr lvl="8" rtl="0"/>
            <a:r>
              <a:rPr lang="de-DE" noProof="0" dirty="0"/>
              <a:t>Neunte Ebene</a:t>
            </a:r>
          </a:p>
        </p:txBody>
      </p:sp>
      <p:sp>
        <p:nvSpPr>
          <p:cNvPr id="4" name="Datumsplatzhalt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r>
              <a:rPr lang="de-DE" dirty="0"/>
              <a:t>​</a:t>
            </a:r>
            <a:fld id="{94ECE08C-AB13-4023-92C4-6508B5611553}" type="datetime1">
              <a:rPr lang="de-DE" smtClean="0"/>
              <a:pPr/>
              <a:t>16.03.2023</a:t>
            </a:fld>
            <a:r>
              <a:rPr lang="de-DE" dirty="0"/>
              <a:t>​</a:t>
            </a:r>
          </a:p>
        </p:txBody>
      </p:sp>
      <p:sp>
        <p:nvSpPr>
          <p:cNvPr id="5" name="Fußzeilenplatzhalt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de-DE" noProof="0" dirty="0"/>
          </a:p>
        </p:txBody>
      </p:sp>
      <p:sp>
        <p:nvSpPr>
          <p:cNvPr id="6" name="Foliennummernplatzhalt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rtl="0">
              <a:defRPr sz="1200">
                <a:solidFill>
                  <a:schemeClr val="tx1">
                    <a:lumMod val="60000"/>
                    <a:lumOff val="40000"/>
                  </a:schemeClr>
                </a:solidFill>
              </a:defRPr>
            </a:lvl1pPr>
          </a:lstStyle>
          <a:p>
            <a:fld id="{0FF54DE5-C571-48E8-A5BC-B369434E2F44}" type="slidenum">
              <a:rPr lang="de-DE" smtClean="0"/>
              <a:pPr/>
              <a:t>‹#›</a:t>
            </a:fld>
            <a:endParaRPr lang="de-DE" dirty="0"/>
          </a:p>
        </p:txBody>
      </p:sp>
      <p:grpSp>
        <p:nvGrpSpPr>
          <p:cNvPr id="15" name="Gruppe 14"/>
          <p:cNvGrpSpPr/>
          <p:nvPr/>
        </p:nvGrpSpPr>
        <p:grpSpPr>
          <a:xfrm>
            <a:off x="1103376" y="1219201"/>
            <a:ext cx="9985248" cy="84403"/>
            <a:chOff x="1073150" y="1219201"/>
            <a:chExt cx="10058400" cy="63125"/>
          </a:xfrm>
        </p:grpSpPr>
        <p:cxnSp>
          <p:nvCxnSpPr>
            <p:cNvPr id="13" name="Gerader Verbinde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1104900" y="2292094"/>
            <a:ext cx="5734050" cy="2219691"/>
          </a:xfrm>
        </p:spPr>
        <p:txBody>
          <a:bodyPr rtlCol="0" anchor="ctr">
            <a:normAutofit/>
          </a:bodyPr>
          <a:lstStyle/>
          <a:p>
            <a:pPr rtl="0"/>
            <a:r>
              <a:rPr lang="de" sz="2800" dirty="0"/>
              <a:t>Takarm</a:t>
            </a:r>
            <a:r>
              <a:rPr lang="hu-HU" sz="2800" dirty="0"/>
              <a:t>á</a:t>
            </a:r>
            <a:r>
              <a:rPr lang="de" sz="2800" dirty="0"/>
              <a:t>nyszennyez</a:t>
            </a:r>
            <a:r>
              <a:rPr lang="hu-HU" sz="2800" dirty="0"/>
              <a:t>ő</a:t>
            </a:r>
            <a:r>
              <a:rPr lang="de" sz="2800" dirty="0"/>
              <a:t>d</a:t>
            </a:r>
            <a:r>
              <a:rPr lang="hu-HU" sz="2800" dirty="0"/>
              <a:t>é</a:t>
            </a:r>
            <a:r>
              <a:rPr lang="de" sz="2800" dirty="0"/>
              <a:t>sek vagy dopping?</a:t>
            </a:r>
            <a:endParaRPr lang="en-US" sz="2800" dirty="0"/>
          </a:p>
        </p:txBody>
      </p:sp>
      <p:sp>
        <p:nvSpPr>
          <p:cNvPr id="7" name="Untertitel 6"/>
          <p:cNvSpPr>
            <a:spLocks noGrp="1"/>
          </p:cNvSpPr>
          <p:nvPr>
            <p:ph type="subTitle" idx="1"/>
          </p:nvPr>
        </p:nvSpPr>
        <p:spPr/>
        <p:txBody>
          <a:bodyPr rtlCol="0"/>
          <a:lstStyle/>
          <a:p>
            <a:pPr rtl="0"/>
            <a:r>
              <a:rPr lang="de" dirty="0"/>
              <a:t>Kutasi Orsolya DVM, PhD, diplECEIM</a:t>
            </a:r>
            <a:endParaRPr lang="en-US" dirty="0"/>
          </a:p>
        </p:txBody>
      </p:sp>
      <p:pic>
        <p:nvPicPr>
          <p:cNvPr id="3" name="Bildplatzhalter 2"/>
          <p:cNvPicPr>
            <a:picLocks noGrp="1" noChangeAspect="1"/>
          </p:cNvPicPr>
          <p:nvPr>
            <p:ph type="pic" sz="quarter" idx="13"/>
          </p:nvPr>
        </p:nvPicPr>
        <p:blipFill>
          <a:blip r:embed="rId2"/>
          <a:srcRect l="5186" r="5186"/>
          <a:stretch>
            <a:fillRect/>
          </a:stretch>
        </p:blipFill>
        <p:spPr>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a:t>
            </a:r>
            <a:r>
              <a:rPr lang="hu-HU" dirty="0"/>
              <a:t>zűrési határértékek meghatározása </a:t>
            </a:r>
          </a:p>
        </p:txBody>
      </p:sp>
      <p:sp>
        <p:nvSpPr>
          <p:cNvPr id="3" name="Inhaltsplatzhalter 2"/>
          <p:cNvSpPr>
            <a:spLocks noGrp="1"/>
          </p:cNvSpPr>
          <p:nvPr>
            <p:ph idx="1"/>
          </p:nvPr>
        </p:nvSpPr>
        <p:spPr/>
        <p:txBody>
          <a:bodyPr/>
          <a:lstStyle/>
          <a:p>
            <a:pPr marL="0" indent="0">
              <a:buNone/>
            </a:pPr>
            <a:r>
              <a:rPr lang="hu-HU" dirty="0"/>
              <a:t>A takarmányok szűrési határértékeinek meghatározása</a:t>
            </a:r>
            <a:r>
              <a:rPr lang="de-AT" dirty="0"/>
              <a:t> </a:t>
            </a:r>
            <a:r>
              <a:rPr lang="hu-HU" dirty="0"/>
              <a:t>általában a következő adatokra van szükség</a:t>
            </a:r>
            <a:endParaRPr lang="de-AT" dirty="0"/>
          </a:p>
          <a:p>
            <a:r>
              <a:rPr lang="hu-HU" dirty="0"/>
              <a:t>- farmakokinetikai (felszívódás, eloszlás és</a:t>
            </a:r>
            <a:r>
              <a:rPr lang="de-AT" dirty="0"/>
              <a:t> </a:t>
            </a:r>
            <a:r>
              <a:rPr lang="hu-HU" dirty="0"/>
              <a:t>elimináció az idő </a:t>
            </a:r>
            <a:r>
              <a:rPr lang="de-AT" dirty="0" err="1"/>
              <a:t>függv</a:t>
            </a:r>
            <a:r>
              <a:rPr lang="hu-HU" dirty="0"/>
              <a:t>é</a:t>
            </a:r>
            <a:r>
              <a:rPr lang="de-AT" dirty="0" err="1"/>
              <a:t>ny</a:t>
            </a:r>
            <a:r>
              <a:rPr lang="hu-HU" dirty="0"/>
              <a:t>é</a:t>
            </a:r>
            <a:r>
              <a:rPr lang="de-AT" dirty="0" err="1"/>
              <a:t>ben</a:t>
            </a:r>
            <a:r>
              <a:rPr lang="hu-HU" dirty="0"/>
              <a:t>)</a:t>
            </a:r>
            <a:endParaRPr lang="de-AT" dirty="0"/>
          </a:p>
          <a:p>
            <a:r>
              <a:rPr lang="hu-HU" dirty="0"/>
              <a:t>- farmakodinamikai (dózis-válasz görbék a fő farmakológiai hatás</a:t>
            </a:r>
            <a:r>
              <a:rPr lang="de-AT" dirty="0" err="1"/>
              <a:t>ra</a:t>
            </a:r>
            <a:r>
              <a:rPr lang="hu-HU" dirty="0"/>
              <a:t> vonatkozóan)</a:t>
            </a:r>
            <a:endParaRPr lang="de-AT" dirty="0"/>
          </a:p>
          <a:p>
            <a:r>
              <a:rPr lang="hu-HU" dirty="0"/>
              <a:t>- </a:t>
            </a:r>
            <a:r>
              <a:rPr lang="de-AT" dirty="0"/>
              <a:t>f</a:t>
            </a:r>
            <a:r>
              <a:rPr lang="hu-HU" dirty="0"/>
              <a:t>itológiai (a hatóanyag átlagos koncentrációia</a:t>
            </a:r>
            <a:r>
              <a:rPr lang="de-AT" dirty="0"/>
              <a:t>ja</a:t>
            </a:r>
            <a:r>
              <a:rPr lang="hu-HU" dirty="0"/>
              <a:t> növényi </a:t>
            </a:r>
            <a:r>
              <a:rPr lang="de-AT" dirty="0"/>
              <a:t>r</a:t>
            </a:r>
            <a:r>
              <a:rPr lang="hu-HU" dirty="0"/>
              <a:t>é</a:t>
            </a:r>
            <a:r>
              <a:rPr lang="de-AT" dirty="0" err="1"/>
              <a:t>szekben</a:t>
            </a:r>
            <a:r>
              <a:rPr lang="hu-HU" dirty="0"/>
              <a:t>)</a:t>
            </a:r>
          </a:p>
        </p:txBody>
      </p:sp>
    </p:spTree>
    <p:extLst>
      <p:ext uri="{BB962C8B-B14F-4D97-AF65-F5344CB8AC3E}">
        <p14:creationId xmlns:p14="http://schemas.microsoft.com/office/powerpoint/2010/main" val="53077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IRL </a:t>
            </a:r>
            <a:r>
              <a:rPr lang="de-AT" dirty="0" err="1"/>
              <a:t>megb</a:t>
            </a:r>
            <a:r>
              <a:rPr lang="hu-HU" dirty="0"/>
              <a:t>í</a:t>
            </a:r>
            <a:r>
              <a:rPr lang="de-AT" dirty="0" err="1"/>
              <a:t>zhat</a:t>
            </a:r>
            <a:r>
              <a:rPr lang="hu-HU" dirty="0"/>
              <a:t>ó</a:t>
            </a:r>
            <a:r>
              <a:rPr lang="de-AT" dirty="0"/>
              <a:t>s</a:t>
            </a:r>
            <a:r>
              <a:rPr lang="hu-HU" dirty="0"/>
              <a:t>á</a:t>
            </a:r>
            <a:r>
              <a:rPr lang="de-AT" dirty="0" err="1"/>
              <a:t>ga</a:t>
            </a:r>
            <a:r>
              <a:rPr lang="de-AT" dirty="0"/>
              <a:t> k</a:t>
            </a:r>
            <a:r>
              <a:rPr lang="hu-HU" dirty="0"/>
              <a:t>é</a:t>
            </a:r>
            <a:r>
              <a:rPr lang="de-AT" dirty="0" err="1"/>
              <a:t>rd</a:t>
            </a:r>
            <a:r>
              <a:rPr lang="hu-HU" dirty="0"/>
              <a:t>é</a:t>
            </a:r>
            <a:r>
              <a:rPr lang="de-AT" dirty="0" err="1"/>
              <a:t>ses</a:t>
            </a:r>
            <a:r>
              <a:rPr lang="de-AT" dirty="0"/>
              <a:t> </a:t>
            </a:r>
            <a:r>
              <a:rPr lang="de-AT" dirty="0" err="1"/>
              <a:t>esetekben</a:t>
            </a:r>
            <a:endParaRPr lang="hu-HU" dirty="0"/>
          </a:p>
        </p:txBody>
      </p:sp>
      <p:sp>
        <p:nvSpPr>
          <p:cNvPr id="3" name="Inhaltsplatzhalter 2"/>
          <p:cNvSpPr>
            <a:spLocks noGrp="1"/>
          </p:cNvSpPr>
          <p:nvPr>
            <p:ph idx="1"/>
          </p:nvPr>
        </p:nvSpPr>
        <p:spPr/>
        <p:txBody>
          <a:bodyPr/>
          <a:lstStyle/>
          <a:p>
            <a:r>
              <a:rPr lang="de-AT" dirty="0"/>
              <a:t>a</a:t>
            </a:r>
            <a:r>
              <a:rPr lang="hu-HU" dirty="0"/>
              <a:t>z IRL-ek csak szűrési határértékeket jelentenek </a:t>
            </a:r>
            <a:endParaRPr lang="de-AT" dirty="0"/>
          </a:p>
          <a:p>
            <a:r>
              <a:rPr lang="de-AT" dirty="0"/>
              <a:t>n</a:t>
            </a:r>
            <a:r>
              <a:rPr lang="hu-HU" dirty="0"/>
              <a:t>em jelzik</a:t>
            </a:r>
            <a:r>
              <a:rPr lang="de-AT" dirty="0"/>
              <a:t>, </a:t>
            </a:r>
            <a:r>
              <a:rPr lang="hu-HU" dirty="0"/>
              <a:t>hogy az azonosított vegyület </a:t>
            </a:r>
            <a:r>
              <a:rPr lang="de-AT" dirty="0" err="1"/>
              <a:t>mennyis</a:t>
            </a:r>
            <a:r>
              <a:rPr lang="hu-HU" dirty="0"/>
              <a:t>é</a:t>
            </a:r>
            <a:r>
              <a:rPr lang="de-AT" dirty="0" err="1"/>
              <a:t>ge</a:t>
            </a:r>
            <a:r>
              <a:rPr lang="de-AT" dirty="0"/>
              <a:t> </a:t>
            </a:r>
            <a:r>
              <a:rPr lang="hu-HU" dirty="0"/>
              <a:t>alkalmas-e arra, hogy</a:t>
            </a:r>
            <a:r>
              <a:rPr lang="de-AT" dirty="0"/>
              <a:t> </a:t>
            </a:r>
            <a:r>
              <a:rPr lang="hu-HU" dirty="0"/>
              <a:t>hatással le</a:t>
            </a:r>
            <a:r>
              <a:rPr lang="de-AT" dirty="0" err="1"/>
              <a:t>gyen</a:t>
            </a:r>
            <a:r>
              <a:rPr lang="hu-HU" dirty="0"/>
              <a:t> a ló teljesítményére</a:t>
            </a:r>
            <a:endParaRPr lang="de-AT" dirty="0"/>
          </a:p>
          <a:p>
            <a:r>
              <a:rPr lang="de-AT" dirty="0" err="1"/>
              <a:t>nem</a:t>
            </a:r>
            <a:r>
              <a:rPr lang="de-AT" dirty="0"/>
              <a:t> </a:t>
            </a:r>
            <a:r>
              <a:rPr lang="de-AT" dirty="0" err="1"/>
              <a:t>jelzik</a:t>
            </a:r>
            <a:r>
              <a:rPr lang="de-AT" dirty="0"/>
              <a:t>,</a:t>
            </a:r>
            <a:r>
              <a:rPr lang="hu-HU" dirty="0"/>
              <a:t> hogy a vegyület takarmányszennyezésből</a:t>
            </a:r>
            <a:r>
              <a:rPr lang="de-AT" dirty="0"/>
              <a:t> </a:t>
            </a:r>
            <a:r>
              <a:rPr lang="hu-HU" dirty="0"/>
              <a:t>származik-e</a:t>
            </a:r>
            <a:r>
              <a:rPr lang="de-AT" dirty="0"/>
              <a:t> </a:t>
            </a:r>
          </a:p>
          <a:p>
            <a:r>
              <a:rPr lang="de-AT" dirty="0"/>
              <a:t>a </a:t>
            </a:r>
            <a:r>
              <a:rPr lang="hu-HU" dirty="0"/>
              <a:t>hamis pozitív doppingtesztek megelőzése érdekében az IRL-ek</a:t>
            </a:r>
            <a:r>
              <a:rPr lang="de-AT" dirty="0"/>
              <a:t>et tu</a:t>
            </a:r>
            <a:r>
              <a:rPr lang="hu-HU" dirty="0"/>
              <a:t>dományosan ki kell értékelni</a:t>
            </a:r>
            <a:endParaRPr lang="de-AT" dirty="0"/>
          </a:p>
          <a:p>
            <a:r>
              <a:rPr lang="de-AT" dirty="0"/>
              <a:t>e</a:t>
            </a:r>
            <a:r>
              <a:rPr lang="hu-HU" dirty="0"/>
              <a:t>gyesek azt javasolják, hogy egyértelmű </a:t>
            </a:r>
            <a:r>
              <a:rPr lang="de-AT" dirty="0" err="1"/>
              <a:t>takarm</a:t>
            </a:r>
            <a:r>
              <a:rPr lang="hu-HU" dirty="0"/>
              <a:t>á</a:t>
            </a:r>
            <a:r>
              <a:rPr lang="de-AT" dirty="0" err="1"/>
              <a:t>ny</a:t>
            </a:r>
            <a:r>
              <a:rPr lang="hu-HU" dirty="0"/>
              <a:t>szennyeződés esetén a vér- vagy vizeletmintát ne tekintsék pozitívnak, </a:t>
            </a:r>
            <a:r>
              <a:rPr lang="de-AT" dirty="0" err="1"/>
              <a:t>amennyiben</a:t>
            </a:r>
            <a:r>
              <a:rPr lang="hu-HU" dirty="0"/>
              <a:t> a szint az </a:t>
            </a:r>
            <a:r>
              <a:rPr lang="de-AT" dirty="0"/>
              <a:t>i</a:t>
            </a:r>
            <a:r>
              <a:rPr lang="hu-HU" dirty="0"/>
              <a:t>neffektív </a:t>
            </a:r>
            <a:r>
              <a:rPr lang="de-AT" dirty="0"/>
              <a:t>p</a:t>
            </a:r>
            <a:r>
              <a:rPr lang="hu-HU" dirty="0"/>
              <a:t>lazmakoncentráció </a:t>
            </a:r>
            <a:r>
              <a:rPr lang="de-AT" dirty="0"/>
              <a:t>(</a:t>
            </a:r>
            <a:r>
              <a:rPr lang="de-AT" dirty="0" err="1"/>
              <a:t>nincs</a:t>
            </a:r>
            <a:r>
              <a:rPr lang="de-AT" dirty="0"/>
              <a:t> </a:t>
            </a:r>
            <a:r>
              <a:rPr lang="de-AT" dirty="0" err="1"/>
              <a:t>klinikai</a:t>
            </a:r>
            <a:r>
              <a:rPr lang="de-AT" dirty="0"/>
              <a:t> hat</a:t>
            </a:r>
            <a:r>
              <a:rPr lang="hu-HU" dirty="0"/>
              <a:t>á</a:t>
            </a:r>
            <a:r>
              <a:rPr lang="de-AT" dirty="0" err="1"/>
              <a:t>sa</a:t>
            </a:r>
            <a:r>
              <a:rPr lang="de-AT" dirty="0"/>
              <a:t>) </a:t>
            </a:r>
            <a:r>
              <a:rPr lang="hu-HU" dirty="0"/>
              <a:t>alatt van</a:t>
            </a:r>
          </a:p>
        </p:txBody>
      </p:sp>
    </p:spTree>
    <p:extLst>
      <p:ext uri="{BB962C8B-B14F-4D97-AF65-F5344CB8AC3E}">
        <p14:creationId xmlns:p14="http://schemas.microsoft.com/office/powerpoint/2010/main" val="50601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Nem</a:t>
            </a:r>
            <a:r>
              <a:rPr lang="de-AT" dirty="0"/>
              <a:t> </a:t>
            </a:r>
            <a:r>
              <a:rPr lang="de-AT" dirty="0" err="1"/>
              <a:t>lehet</a:t>
            </a:r>
            <a:r>
              <a:rPr lang="de-AT" dirty="0"/>
              <a:t> </a:t>
            </a:r>
            <a:r>
              <a:rPr lang="de-AT" dirty="0" err="1"/>
              <a:t>verseny</a:t>
            </a:r>
            <a:r>
              <a:rPr lang="de-AT" dirty="0"/>
              <a:t>-/</a:t>
            </a:r>
            <a:r>
              <a:rPr lang="de-AT" dirty="0" err="1"/>
              <a:t>versenyző</a:t>
            </a:r>
            <a:r>
              <a:rPr lang="de-AT" dirty="0"/>
              <a:t> </a:t>
            </a:r>
            <a:r>
              <a:rPr lang="de-AT" dirty="0" err="1"/>
              <a:t>ló</a:t>
            </a:r>
            <a:r>
              <a:rPr lang="de-AT" dirty="0"/>
              <a:t> </a:t>
            </a:r>
            <a:r>
              <a:rPr lang="de-AT" dirty="0" err="1"/>
              <a:t>takarm</a:t>
            </a:r>
            <a:r>
              <a:rPr lang="hu-HU" dirty="0"/>
              <a:t>á</a:t>
            </a:r>
            <a:r>
              <a:rPr lang="de-AT" dirty="0" err="1"/>
              <a:t>nyában</a:t>
            </a:r>
            <a:endParaRPr lang="hu-HU" dirty="0"/>
          </a:p>
        </p:txBody>
      </p:sp>
      <p:sp>
        <p:nvSpPr>
          <p:cNvPr id="3" name="Inhaltsplatzhalter 2"/>
          <p:cNvSpPr>
            <a:spLocks noGrp="1"/>
          </p:cNvSpPr>
          <p:nvPr>
            <p:ph idx="1"/>
          </p:nvPr>
        </p:nvSpPr>
        <p:spPr/>
        <p:txBody>
          <a:bodyPr>
            <a:normAutofit fontScale="55000" lnSpcReduction="20000"/>
          </a:bodyPr>
          <a:lstStyle/>
          <a:p>
            <a:pPr marL="0" indent="0">
              <a:buNone/>
            </a:pPr>
            <a:r>
              <a:rPr lang="hu-HU" b="1" dirty="0"/>
              <a:t>Magas prioritás =tilos mindenféle lótakarmányban es kiegészítőben</a:t>
            </a:r>
            <a:endParaRPr lang="de-AT" b="1" dirty="0"/>
          </a:p>
          <a:p>
            <a:r>
              <a:rPr lang="hu-HU" b="1" dirty="0"/>
              <a:t>Anyag - </a:t>
            </a:r>
            <a:r>
              <a:rPr lang="de-AT" b="1" dirty="0"/>
              <a:t>			</a:t>
            </a:r>
            <a:r>
              <a:rPr lang="hu-HU" b="1" dirty="0"/>
              <a:t>Tipikus forrás - </a:t>
            </a:r>
            <a:r>
              <a:rPr lang="de-AT" b="1" dirty="0"/>
              <a:t>			</a:t>
            </a:r>
            <a:r>
              <a:rPr lang="hu-HU" b="1" dirty="0"/>
              <a:t>FEI státusz</a:t>
            </a:r>
            <a:endParaRPr lang="de-AT" b="1" dirty="0"/>
          </a:p>
          <a:p>
            <a:r>
              <a:rPr lang="hu-HU" dirty="0"/>
              <a:t>Cathinone/Cathine - </a:t>
            </a:r>
            <a:r>
              <a:rPr lang="de-AT" dirty="0"/>
              <a:t>		</a:t>
            </a:r>
            <a:r>
              <a:rPr lang="hu-HU" dirty="0"/>
              <a:t>Catha edulis </a:t>
            </a:r>
            <a:r>
              <a:rPr lang="de-AT" dirty="0"/>
              <a:t>				</a:t>
            </a:r>
            <a:r>
              <a:rPr lang="hu-HU" dirty="0"/>
              <a:t>– Tiltott</a:t>
            </a:r>
            <a:endParaRPr lang="de-AT" dirty="0"/>
          </a:p>
          <a:p>
            <a:r>
              <a:rPr lang="hu-HU" dirty="0"/>
              <a:t>Digitoxin - </a:t>
            </a:r>
            <a:r>
              <a:rPr lang="de-AT" dirty="0"/>
              <a:t>		</a:t>
            </a:r>
            <a:r>
              <a:rPr lang="hu-HU" dirty="0"/>
              <a:t>Rókagomba (Digitalis sp)</a:t>
            </a:r>
            <a:r>
              <a:rPr lang="de-AT" dirty="0"/>
              <a:t>			</a:t>
            </a:r>
            <a:r>
              <a:rPr lang="hu-HU" dirty="0"/>
              <a:t>– Tiltott</a:t>
            </a:r>
            <a:endParaRPr lang="de-AT" dirty="0"/>
          </a:p>
          <a:p>
            <a:r>
              <a:rPr lang="hu-HU" dirty="0"/>
              <a:t>Efedrin/Pszeudoefedrin - </a:t>
            </a:r>
            <a:r>
              <a:rPr lang="de-AT" dirty="0"/>
              <a:t>	</a:t>
            </a:r>
            <a:r>
              <a:rPr lang="hu-HU" dirty="0" err="1"/>
              <a:t>Ephedra</a:t>
            </a:r>
            <a:r>
              <a:rPr lang="hu-HU" dirty="0"/>
              <a:t> sp.</a:t>
            </a:r>
            <a:r>
              <a:rPr lang="de-AT" dirty="0"/>
              <a:t>				</a:t>
            </a:r>
            <a:r>
              <a:rPr lang="hu-HU" dirty="0"/>
              <a:t>– Tiltott</a:t>
            </a:r>
            <a:endParaRPr lang="de-AT" dirty="0"/>
          </a:p>
          <a:p>
            <a:r>
              <a:rPr lang="hu-HU" dirty="0"/>
              <a:t>Reserpin - </a:t>
            </a:r>
            <a:r>
              <a:rPr lang="de-AT" dirty="0"/>
              <a:t>		</a:t>
            </a:r>
            <a:r>
              <a:rPr lang="hu-HU" dirty="0"/>
              <a:t>Indiai kígyóvirág, ördögbors (Rauvolfia sp.) </a:t>
            </a:r>
            <a:r>
              <a:rPr lang="de-AT" dirty="0"/>
              <a:t>	</a:t>
            </a:r>
            <a:r>
              <a:rPr lang="hu-HU" dirty="0"/>
              <a:t>– Tiltott</a:t>
            </a:r>
            <a:endParaRPr lang="de-AT" dirty="0"/>
          </a:p>
          <a:p>
            <a:r>
              <a:rPr lang="hu-HU" dirty="0"/>
              <a:t>Szinefrin - </a:t>
            </a:r>
            <a:r>
              <a:rPr lang="de-AT" dirty="0"/>
              <a:t>		</a:t>
            </a:r>
            <a:r>
              <a:rPr lang="hu-HU" dirty="0"/>
              <a:t>"Keserű" narancsfajták (Citrus sp.) </a:t>
            </a:r>
            <a:r>
              <a:rPr lang="de-AT" dirty="0"/>
              <a:t>		</a:t>
            </a:r>
            <a:r>
              <a:rPr lang="hu-HU" dirty="0"/>
              <a:t>- Tiltott             </a:t>
            </a:r>
            <a:r>
              <a:rPr lang="hu-HU" b="1" dirty="0"/>
              <a:t>                              </a:t>
            </a:r>
            <a:endParaRPr lang="de-AT" b="1" dirty="0"/>
          </a:p>
          <a:p>
            <a:pPr marL="0" indent="0">
              <a:buNone/>
            </a:pPr>
            <a:r>
              <a:rPr lang="hu-HU" b="1" dirty="0"/>
              <a:t>Alacsony prioritású =nem versenyző ló kaphatja</a:t>
            </a:r>
            <a:endParaRPr lang="de-AT" b="1" dirty="0"/>
          </a:p>
          <a:p>
            <a:r>
              <a:rPr lang="hu-HU" b="1" dirty="0"/>
              <a:t>Anyag - </a:t>
            </a:r>
            <a:r>
              <a:rPr lang="de-AT" b="1" dirty="0"/>
              <a:t>			</a:t>
            </a:r>
            <a:r>
              <a:rPr lang="hu-HU" b="1" dirty="0"/>
              <a:t>Tipikus forrás - </a:t>
            </a:r>
            <a:r>
              <a:rPr lang="de-AT" b="1" dirty="0"/>
              <a:t>			</a:t>
            </a:r>
            <a:r>
              <a:rPr lang="hu-HU" b="1" dirty="0"/>
              <a:t>FEI státusz</a:t>
            </a:r>
            <a:endParaRPr lang="de-AT" b="1" dirty="0"/>
          </a:p>
          <a:p>
            <a:r>
              <a:rPr lang="hu-HU" dirty="0"/>
              <a:t>Harpagosidok - </a:t>
            </a:r>
            <a:r>
              <a:rPr lang="de-AT" dirty="0"/>
              <a:t>		</a:t>
            </a:r>
            <a:r>
              <a:rPr lang="hu-HU" dirty="0"/>
              <a:t>ördögkarom </a:t>
            </a:r>
            <a:r>
              <a:rPr lang="de-AT" dirty="0"/>
              <a:t>				</a:t>
            </a:r>
            <a:r>
              <a:rPr lang="hu-HU" dirty="0"/>
              <a:t>– Ellenőrzött</a:t>
            </a:r>
            <a:endParaRPr lang="de-AT" dirty="0"/>
          </a:p>
          <a:p>
            <a:r>
              <a:rPr lang="hu-HU" dirty="0"/>
              <a:t>Szalicilsav - </a:t>
            </a:r>
            <a:r>
              <a:rPr lang="de-AT" dirty="0"/>
              <a:t>		f</a:t>
            </a:r>
            <a:r>
              <a:rPr lang="hu-HU" dirty="0"/>
              <a:t>űzfa, </a:t>
            </a:r>
            <a:r>
              <a:rPr lang="de-AT" dirty="0" err="1"/>
              <a:t>lucerna</a:t>
            </a:r>
            <a:r>
              <a:rPr lang="de-AT" dirty="0"/>
              <a:t>				</a:t>
            </a:r>
            <a:r>
              <a:rPr lang="hu-HU" dirty="0"/>
              <a:t>– Ellenőrzött</a:t>
            </a:r>
            <a:endParaRPr lang="de-AT" dirty="0"/>
          </a:p>
          <a:p>
            <a:r>
              <a:rPr lang="hu-HU" dirty="0"/>
              <a:t>Valerénsav - </a:t>
            </a:r>
            <a:r>
              <a:rPr lang="de-AT" dirty="0"/>
              <a:t>		</a:t>
            </a:r>
            <a:r>
              <a:rPr lang="de-AT" dirty="0" err="1"/>
              <a:t>macskagyök</a:t>
            </a:r>
            <a:r>
              <a:rPr lang="hu-HU" dirty="0"/>
              <a:t>é</a:t>
            </a:r>
            <a:r>
              <a:rPr lang="de-AT" dirty="0"/>
              <a:t>r</a:t>
            </a:r>
            <a:r>
              <a:rPr lang="hu-HU" dirty="0"/>
              <a:t> (Valeriana Officinalis) </a:t>
            </a:r>
            <a:r>
              <a:rPr lang="de-AT" dirty="0"/>
              <a:t>		</a:t>
            </a:r>
            <a:r>
              <a:rPr lang="hu-HU" dirty="0"/>
              <a:t>– Ellenőrzött</a:t>
            </a:r>
            <a:endParaRPr lang="de-AT" dirty="0"/>
          </a:p>
          <a:p>
            <a:r>
              <a:rPr lang="hu-HU" dirty="0"/>
              <a:t>Yohimbin - </a:t>
            </a:r>
            <a:r>
              <a:rPr lang="de-AT" dirty="0"/>
              <a:t>		j</a:t>
            </a:r>
            <a:r>
              <a:rPr lang="hu-HU" dirty="0"/>
              <a:t>ohimb</a:t>
            </a:r>
            <a:r>
              <a:rPr lang="de-AT" dirty="0"/>
              <a:t>in</a:t>
            </a:r>
            <a:r>
              <a:rPr lang="hu-HU" dirty="0"/>
              <a:t> fa (Rauvolfia sp.) </a:t>
            </a:r>
            <a:r>
              <a:rPr lang="de-AT" dirty="0"/>
              <a:t>			</a:t>
            </a:r>
            <a:r>
              <a:rPr lang="hu-HU" dirty="0"/>
              <a:t>- Ellenőrzött</a:t>
            </a:r>
          </a:p>
        </p:txBody>
      </p:sp>
    </p:spTree>
    <p:extLst>
      <p:ext uri="{BB962C8B-B14F-4D97-AF65-F5344CB8AC3E}">
        <p14:creationId xmlns:p14="http://schemas.microsoft.com/office/powerpoint/2010/main" val="312052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Kannabinoidok</a:t>
            </a:r>
            <a:endParaRPr lang="hu-HU" dirty="0"/>
          </a:p>
        </p:txBody>
      </p:sp>
      <p:sp>
        <p:nvSpPr>
          <p:cNvPr id="4" name="Textplatzhalter 3"/>
          <p:cNvSpPr>
            <a:spLocks noGrp="1"/>
          </p:cNvSpPr>
          <p:nvPr>
            <p:ph type="body" sz="half" idx="2"/>
          </p:nvPr>
        </p:nvSpPr>
        <p:spPr>
          <a:xfrm>
            <a:off x="1104900" y="1600200"/>
            <a:ext cx="6368242" cy="4572000"/>
          </a:xfrm>
        </p:spPr>
        <p:txBody>
          <a:bodyPr>
            <a:normAutofit/>
          </a:bodyPr>
          <a:lstStyle/>
          <a:p>
            <a:r>
              <a:rPr lang="hu-HU" dirty="0"/>
              <a:t>endokannabinoid rendszeren keresztül </a:t>
            </a:r>
            <a:endParaRPr lang="de-AT" dirty="0"/>
          </a:p>
          <a:p>
            <a:pPr marL="285750" indent="-285750">
              <a:buFont typeface="Arial" panose="020B0604020202020204" pitchFamily="34" charset="0"/>
              <a:buChar char="•"/>
            </a:pPr>
            <a:r>
              <a:rPr lang="de-AT" dirty="0" err="1"/>
              <a:t>Gyullad</a:t>
            </a:r>
            <a:r>
              <a:rPr lang="hu-HU" dirty="0"/>
              <a:t>á</a:t>
            </a:r>
            <a:r>
              <a:rPr lang="de-AT" dirty="0" err="1"/>
              <a:t>scsökkent</a:t>
            </a:r>
            <a:r>
              <a:rPr lang="hu-HU" dirty="0"/>
              <a:t>é</a:t>
            </a:r>
            <a:r>
              <a:rPr lang="de-AT" dirty="0"/>
              <a:t>s</a:t>
            </a:r>
          </a:p>
          <a:p>
            <a:pPr marL="285750" indent="-285750">
              <a:buFont typeface="Arial" panose="020B0604020202020204" pitchFamily="34" charset="0"/>
              <a:buChar char="•"/>
            </a:pPr>
            <a:r>
              <a:rPr lang="de-AT" dirty="0"/>
              <a:t>F</a:t>
            </a:r>
            <a:r>
              <a:rPr lang="hu-HU" dirty="0"/>
              <a:t>á</a:t>
            </a:r>
            <a:r>
              <a:rPr lang="de-AT" dirty="0" err="1"/>
              <a:t>jdalomcsillapit</a:t>
            </a:r>
            <a:r>
              <a:rPr lang="hu-HU" dirty="0"/>
              <a:t>á</a:t>
            </a:r>
            <a:r>
              <a:rPr lang="de-AT" dirty="0"/>
              <a:t>s</a:t>
            </a:r>
          </a:p>
          <a:p>
            <a:pPr marL="285750" indent="-285750">
              <a:buFont typeface="Arial" panose="020B0604020202020204" pitchFamily="34" charset="0"/>
              <a:buChar char="•"/>
            </a:pPr>
            <a:r>
              <a:rPr lang="de-AT" dirty="0" err="1"/>
              <a:t>Nyugtat</a:t>
            </a:r>
            <a:r>
              <a:rPr lang="hu-HU" dirty="0"/>
              <a:t>á</a:t>
            </a:r>
            <a:r>
              <a:rPr lang="de-AT" dirty="0"/>
              <a:t>s</a:t>
            </a:r>
          </a:p>
          <a:p>
            <a:r>
              <a:rPr lang="hu-HU" dirty="0"/>
              <a:t>A korábban ismertetett vizsgálatok alapján körülbelül hét nap szükséges a CBD kiürüléséhez. Ezen kiürülési időn a dózis növelése, illetve a többszöri alkalmazás változtathat, de ennek pontosítására további vizsgálatok elvégzésre van szükség.</a:t>
            </a:r>
            <a:endParaRPr lang="de-AT" dirty="0"/>
          </a:p>
          <a:p>
            <a:pPr marL="285750" indent="-285750">
              <a:buFont typeface="Arial" panose="020B0604020202020204" pitchFamily="34" charset="0"/>
              <a:buChar char="•"/>
            </a:pPr>
            <a:r>
              <a:rPr lang="hu-HU" dirty="0"/>
              <a:t>CBD: nem tuladagolhato</a:t>
            </a:r>
          </a:p>
          <a:p>
            <a:pPr marL="285750" indent="-285750">
              <a:buFont typeface="Arial" panose="020B0604020202020204" pitchFamily="34" charset="0"/>
              <a:buChar char="•"/>
            </a:pPr>
            <a:r>
              <a:rPr lang="hu-HU" dirty="0"/>
              <a:t>THC: tuladagolhato – idegrendszeri zavarok, koordinalatlan mozgas</a:t>
            </a:r>
          </a:p>
          <a:p>
            <a:pPr marL="285750" indent="-285750">
              <a:buFont typeface="Arial" panose="020B0604020202020204" pitchFamily="34" charset="0"/>
              <a:buChar char="•"/>
            </a:pPr>
            <a:r>
              <a:rPr lang="hu-HU" dirty="0"/>
              <a:t>Tiszta CBD, illetve full-spektrum keszitmenyek</a:t>
            </a:r>
          </a:p>
          <a:p>
            <a:endParaRPr lang="hu-HU" dirty="0"/>
          </a:p>
        </p:txBody>
      </p:sp>
      <p:pic>
        <p:nvPicPr>
          <p:cNvPr id="5" name="Grafik 4"/>
          <p:cNvPicPr>
            <a:picLocks noChangeAspect="1"/>
          </p:cNvPicPr>
          <p:nvPr/>
        </p:nvPicPr>
        <p:blipFill>
          <a:blip r:embed="rId2"/>
          <a:stretch>
            <a:fillRect/>
          </a:stretch>
        </p:blipFill>
        <p:spPr>
          <a:xfrm>
            <a:off x="7752658" y="157941"/>
            <a:ext cx="3619500" cy="6610350"/>
          </a:xfrm>
          <a:prstGeom prst="rect">
            <a:avLst/>
          </a:prstGeom>
        </p:spPr>
      </p:pic>
    </p:spTree>
    <p:extLst>
      <p:ext uri="{BB962C8B-B14F-4D97-AF65-F5344CB8AC3E}">
        <p14:creationId xmlns:p14="http://schemas.microsoft.com/office/powerpoint/2010/main" val="188389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Koffein</a:t>
            </a:r>
            <a:endParaRPr lang="hu-HU" dirty="0"/>
          </a:p>
        </p:txBody>
      </p:sp>
      <p:sp>
        <p:nvSpPr>
          <p:cNvPr id="3" name="Inhaltsplatzhalter 2"/>
          <p:cNvSpPr>
            <a:spLocks noGrp="1"/>
          </p:cNvSpPr>
          <p:nvPr>
            <p:ph idx="1"/>
          </p:nvPr>
        </p:nvSpPr>
        <p:spPr/>
        <p:txBody>
          <a:bodyPr>
            <a:normAutofit/>
          </a:bodyPr>
          <a:lstStyle/>
          <a:p>
            <a:r>
              <a:rPr lang="de-AT" dirty="0"/>
              <a:t>A </a:t>
            </a:r>
            <a:r>
              <a:rPr lang="de-AT" dirty="0" err="1"/>
              <a:t>koffein</a:t>
            </a:r>
            <a:r>
              <a:rPr lang="de-AT" dirty="0"/>
              <a:t> (1,3,7-trimetilxantin) </a:t>
            </a:r>
            <a:r>
              <a:rPr lang="de-AT" dirty="0" err="1"/>
              <a:t>egy</a:t>
            </a:r>
            <a:r>
              <a:rPr lang="de-AT" dirty="0"/>
              <a:t> </a:t>
            </a:r>
            <a:r>
              <a:rPr lang="de-AT" dirty="0" err="1"/>
              <a:t>kémiai</a:t>
            </a:r>
            <a:r>
              <a:rPr lang="de-AT" dirty="0"/>
              <a:t> </a:t>
            </a:r>
            <a:r>
              <a:rPr lang="de-AT" dirty="0" err="1"/>
              <a:t>vegyület</a:t>
            </a:r>
            <a:r>
              <a:rPr lang="de-AT" dirty="0"/>
              <a:t>, </a:t>
            </a:r>
            <a:r>
              <a:rPr lang="de-AT" dirty="0" err="1"/>
              <a:t>amely</a:t>
            </a:r>
            <a:r>
              <a:rPr lang="de-AT" dirty="0"/>
              <a:t> </a:t>
            </a:r>
            <a:r>
              <a:rPr lang="de-AT" dirty="0" err="1"/>
              <a:t>természetes</a:t>
            </a:r>
            <a:r>
              <a:rPr lang="de-AT" dirty="0"/>
              <a:t> </a:t>
            </a:r>
            <a:r>
              <a:rPr lang="de-AT" dirty="0" err="1"/>
              <a:t>módon</a:t>
            </a:r>
            <a:r>
              <a:rPr lang="de-AT" dirty="0"/>
              <a:t> </a:t>
            </a:r>
            <a:r>
              <a:rPr lang="de-AT" dirty="0" err="1"/>
              <a:t>számos</a:t>
            </a:r>
            <a:r>
              <a:rPr lang="de-AT" dirty="0"/>
              <a:t> </a:t>
            </a:r>
            <a:r>
              <a:rPr lang="de-AT" dirty="0" err="1"/>
              <a:t>növényben</a:t>
            </a:r>
            <a:r>
              <a:rPr lang="de-AT" dirty="0"/>
              <a:t> </a:t>
            </a:r>
            <a:r>
              <a:rPr lang="de-AT" dirty="0" err="1"/>
              <a:t>megtalálható</a:t>
            </a:r>
            <a:r>
              <a:rPr lang="de-AT" dirty="0"/>
              <a:t> (</a:t>
            </a:r>
            <a:r>
              <a:rPr lang="de-AT" dirty="0" err="1"/>
              <a:t>kávéban</a:t>
            </a:r>
            <a:r>
              <a:rPr lang="de-AT" dirty="0"/>
              <a:t>, </a:t>
            </a:r>
            <a:r>
              <a:rPr lang="de-AT" dirty="0" err="1"/>
              <a:t>teában</a:t>
            </a:r>
            <a:r>
              <a:rPr lang="de-AT" dirty="0"/>
              <a:t>, a </a:t>
            </a:r>
            <a:r>
              <a:rPr lang="de-AT" dirty="0" err="1"/>
              <a:t>mate</a:t>
            </a:r>
            <a:r>
              <a:rPr lang="de-AT" dirty="0"/>
              <a:t> </a:t>
            </a:r>
            <a:r>
              <a:rPr lang="de-AT" dirty="0" err="1"/>
              <a:t>levelekben</a:t>
            </a:r>
            <a:r>
              <a:rPr lang="de-AT" dirty="0"/>
              <a:t>, a </a:t>
            </a:r>
            <a:r>
              <a:rPr lang="de-AT" dirty="0" err="1"/>
              <a:t>kola</a:t>
            </a:r>
            <a:r>
              <a:rPr lang="de-AT" dirty="0"/>
              <a:t> </a:t>
            </a:r>
            <a:r>
              <a:rPr lang="de-AT" dirty="0" err="1"/>
              <a:t>dióban</a:t>
            </a:r>
            <a:r>
              <a:rPr lang="de-AT" dirty="0"/>
              <a:t>, a </a:t>
            </a:r>
            <a:r>
              <a:rPr lang="de-AT" dirty="0" err="1"/>
              <a:t>guarana</a:t>
            </a:r>
            <a:r>
              <a:rPr lang="de-AT" dirty="0"/>
              <a:t> </a:t>
            </a:r>
            <a:r>
              <a:rPr lang="de-AT" dirty="0" err="1"/>
              <a:t>magokban</a:t>
            </a:r>
            <a:r>
              <a:rPr lang="de-AT" dirty="0"/>
              <a:t> </a:t>
            </a:r>
            <a:r>
              <a:rPr lang="de-AT" dirty="0" err="1"/>
              <a:t>és</a:t>
            </a:r>
            <a:r>
              <a:rPr lang="de-AT" dirty="0"/>
              <a:t> a </a:t>
            </a:r>
            <a:r>
              <a:rPr lang="de-AT" dirty="0" err="1"/>
              <a:t>kakaóban</a:t>
            </a:r>
            <a:r>
              <a:rPr lang="de-AT" dirty="0"/>
              <a:t>)</a:t>
            </a:r>
            <a:r>
              <a:rPr lang="en-US" dirty="0"/>
              <a:t> </a:t>
            </a:r>
          </a:p>
          <a:p>
            <a:r>
              <a:rPr lang="en-US" dirty="0"/>
              <a:t>A </a:t>
            </a:r>
            <a:r>
              <a:rPr lang="en-US" dirty="0" err="1"/>
              <a:t>koffein</a:t>
            </a:r>
            <a:r>
              <a:rPr lang="en-US" dirty="0"/>
              <a:t> a </a:t>
            </a:r>
            <a:r>
              <a:rPr lang="en-US" dirty="0" err="1"/>
              <a:t>szervezetben</a:t>
            </a:r>
            <a:r>
              <a:rPr lang="en-US" dirty="0"/>
              <a:t> </a:t>
            </a:r>
            <a:r>
              <a:rPr lang="en-US" dirty="0" err="1"/>
              <a:t>teofillinne</a:t>
            </a:r>
            <a:r>
              <a:rPr lang="en-US" dirty="0"/>
              <a:t>, </a:t>
            </a:r>
            <a:r>
              <a:rPr lang="en-US" dirty="0" err="1"/>
              <a:t>teobrominna</a:t>
            </a:r>
            <a:r>
              <a:rPr lang="en-US" dirty="0"/>
              <a:t>, </a:t>
            </a:r>
            <a:r>
              <a:rPr lang="en-US" dirty="0" err="1"/>
              <a:t>es</a:t>
            </a:r>
            <a:r>
              <a:rPr lang="en-US" dirty="0"/>
              <a:t> </a:t>
            </a:r>
            <a:r>
              <a:rPr lang="en-US" dirty="0" err="1"/>
              <a:t>paraxanthinna</a:t>
            </a:r>
            <a:r>
              <a:rPr lang="en-US" dirty="0"/>
              <a:t> </a:t>
            </a:r>
            <a:r>
              <a:rPr lang="en-US" dirty="0" err="1"/>
              <a:t>metabolizalodik</a:t>
            </a:r>
            <a:r>
              <a:rPr lang="en-US" dirty="0"/>
              <a:t> </a:t>
            </a:r>
            <a:endParaRPr lang="de-AT" dirty="0"/>
          </a:p>
          <a:p>
            <a:r>
              <a:rPr lang="de-AT" dirty="0"/>
              <a:t>Hat</a:t>
            </a:r>
            <a:r>
              <a:rPr lang="hu-HU" dirty="0"/>
              <a:t>á</a:t>
            </a:r>
            <a:r>
              <a:rPr lang="de-AT" dirty="0" err="1"/>
              <a:t>smechanizmus</a:t>
            </a:r>
            <a:r>
              <a:rPr lang="de-AT" dirty="0"/>
              <a:t>: </a:t>
            </a:r>
          </a:p>
          <a:p>
            <a:pPr lvl="1"/>
            <a:r>
              <a:rPr lang="de-AT" dirty="0" err="1"/>
              <a:t>stimuláns</a:t>
            </a:r>
            <a:r>
              <a:rPr lang="de-AT" dirty="0"/>
              <a:t>/</a:t>
            </a:r>
            <a:r>
              <a:rPr lang="de-AT" dirty="0" err="1"/>
              <a:t>szimpatikomimetikum</a:t>
            </a:r>
            <a:r>
              <a:rPr lang="de-AT" dirty="0"/>
              <a:t>, </a:t>
            </a:r>
            <a:r>
              <a:rPr lang="de-AT" dirty="0" err="1"/>
              <a:t>növeli</a:t>
            </a:r>
            <a:r>
              <a:rPr lang="de-AT" dirty="0"/>
              <a:t> </a:t>
            </a:r>
            <a:r>
              <a:rPr lang="de-AT" dirty="0" err="1"/>
              <a:t>az</a:t>
            </a:r>
            <a:r>
              <a:rPr lang="de-AT" dirty="0"/>
              <a:t> </a:t>
            </a:r>
            <a:r>
              <a:rPr lang="de-AT" dirty="0" err="1"/>
              <a:t>éberséget</a:t>
            </a:r>
            <a:r>
              <a:rPr lang="de-AT" dirty="0"/>
              <a:t>, </a:t>
            </a:r>
            <a:r>
              <a:rPr lang="de-AT" dirty="0" err="1"/>
              <a:t>javítja</a:t>
            </a:r>
            <a:r>
              <a:rPr lang="de-AT" dirty="0"/>
              <a:t> a </a:t>
            </a:r>
            <a:r>
              <a:rPr lang="de-AT" dirty="0" err="1"/>
              <a:t>koncentrációt</a:t>
            </a:r>
            <a:r>
              <a:rPr lang="de-AT" dirty="0"/>
              <a:t>, </a:t>
            </a:r>
            <a:r>
              <a:rPr lang="de-AT" dirty="0" err="1"/>
              <a:t>emeli</a:t>
            </a:r>
            <a:r>
              <a:rPr lang="de-AT" dirty="0"/>
              <a:t> a </a:t>
            </a:r>
            <a:r>
              <a:rPr lang="de-AT" dirty="0" err="1"/>
              <a:t>pulzusszámot</a:t>
            </a:r>
            <a:r>
              <a:rPr lang="de-AT" dirty="0"/>
              <a:t> </a:t>
            </a:r>
            <a:r>
              <a:rPr lang="de-AT" dirty="0" err="1"/>
              <a:t>és</a:t>
            </a:r>
            <a:r>
              <a:rPr lang="de-AT" dirty="0"/>
              <a:t> a </a:t>
            </a:r>
            <a:r>
              <a:rPr lang="de-AT" dirty="0" err="1"/>
              <a:t>testhőmérsékletet</a:t>
            </a:r>
            <a:r>
              <a:rPr lang="de-AT" dirty="0"/>
              <a:t>  </a:t>
            </a:r>
          </a:p>
          <a:p>
            <a:pPr lvl="1"/>
            <a:r>
              <a:rPr lang="de-AT" dirty="0" err="1"/>
              <a:t>embereknél</a:t>
            </a:r>
            <a:r>
              <a:rPr lang="de-AT" dirty="0"/>
              <a:t> </a:t>
            </a:r>
            <a:r>
              <a:rPr lang="de-AT" dirty="0" err="1"/>
              <a:t>leírták</a:t>
            </a:r>
            <a:r>
              <a:rPr lang="de-AT" dirty="0"/>
              <a:t> a </a:t>
            </a:r>
            <a:r>
              <a:rPr lang="de-AT" dirty="0" err="1"/>
              <a:t>koffein</a:t>
            </a:r>
            <a:r>
              <a:rPr lang="de-AT" dirty="0"/>
              <a:t> </a:t>
            </a:r>
            <a:r>
              <a:rPr lang="de-AT" dirty="0" err="1"/>
              <a:t>ergogén</a:t>
            </a:r>
            <a:r>
              <a:rPr lang="de-AT" dirty="0"/>
              <a:t> </a:t>
            </a:r>
            <a:r>
              <a:rPr lang="de-AT" dirty="0" err="1"/>
              <a:t>hatását</a:t>
            </a:r>
            <a:r>
              <a:rPr lang="de-AT" dirty="0"/>
              <a:t>, </a:t>
            </a:r>
            <a:r>
              <a:rPr lang="de-AT" dirty="0" err="1"/>
              <a:t>növeli</a:t>
            </a:r>
            <a:r>
              <a:rPr lang="de-AT" dirty="0"/>
              <a:t> </a:t>
            </a:r>
            <a:r>
              <a:rPr lang="de-AT" dirty="0" err="1"/>
              <a:t>az</a:t>
            </a:r>
            <a:r>
              <a:rPr lang="de-AT" dirty="0"/>
              <a:t> aerob </a:t>
            </a:r>
            <a:r>
              <a:rPr lang="de-AT" dirty="0" err="1"/>
              <a:t>teljesitmenyt</a:t>
            </a:r>
            <a:r>
              <a:rPr lang="de-AT" dirty="0"/>
              <a:t> </a:t>
            </a:r>
            <a:r>
              <a:rPr lang="de-AT" dirty="0" err="1"/>
              <a:t>és</a:t>
            </a:r>
            <a:r>
              <a:rPr lang="de-AT" dirty="0"/>
              <a:t> </a:t>
            </a:r>
            <a:r>
              <a:rPr lang="de-AT" dirty="0" err="1"/>
              <a:t>az</a:t>
            </a:r>
            <a:r>
              <a:rPr lang="de-AT" dirty="0"/>
              <a:t> </a:t>
            </a:r>
            <a:r>
              <a:rPr lang="hu-HU" dirty="0"/>
              <a:t>á</a:t>
            </a:r>
            <a:r>
              <a:rPr lang="de-AT" dirty="0" err="1"/>
              <a:t>ll</a:t>
            </a:r>
            <a:r>
              <a:rPr lang="hu-HU" dirty="0"/>
              <a:t>ó</a:t>
            </a:r>
            <a:r>
              <a:rPr lang="de-AT" dirty="0"/>
              <a:t>k</a:t>
            </a:r>
            <a:r>
              <a:rPr lang="hu-HU" dirty="0"/>
              <a:t>é</a:t>
            </a:r>
            <a:r>
              <a:rPr lang="de-AT" dirty="0" err="1"/>
              <a:t>pess</a:t>
            </a:r>
            <a:r>
              <a:rPr lang="hu-HU" dirty="0"/>
              <a:t>é</a:t>
            </a:r>
            <a:r>
              <a:rPr lang="de-AT" dirty="0" err="1"/>
              <a:t>get</a:t>
            </a:r>
            <a:r>
              <a:rPr lang="de-AT" dirty="0"/>
              <a:t>, </a:t>
            </a:r>
            <a:r>
              <a:rPr lang="de-AT" dirty="0" err="1"/>
              <a:t>rövid</a:t>
            </a:r>
            <a:r>
              <a:rPr lang="de-AT" dirty="0"/>
              <a:t> </a:t>
            </a:r>
            <a:r>
              <a:rPr lang="de-AT" dirty="0" err="1"/>
              <a:t>ideig</a:t>
            </a:r>
            <a:r>
              <a:rPr lang="de-AT" dirty="0"/>
              <a:t> </a:t>
            </a:r>
            <a:r>
              <a:rPr lang="de-AT" dirty="0" err="1"/>
              <a:t>tartó</a:t>
            </a:r>
            <a:r>
              <a:rPr lang="de-AT" dirty="0"/>
              <a:t> </a:t>
            </a:r>
            <a:r>
              <a:rPr lang="de-AT" dirty="0" err="1"/>
              <a:t>intenzív</a:t>
            </a:r>
            <a:r>
              <a:rPr lang="de-AT" dirty="0"/>
              <a:t> </a:t>
            </a:r>
            <a:r>
              <a:rPr lang="de-AT" dirty="0" err="1"/>
              <a:t>testmozgás</a:t>
            </a:r>
            <a:r>
              <a:rPr lang="de-AT" dirty="0"/>
              <a:t> </a:t>
            </a:r>
            <a:r>
              <a:rPr lang="de-AT" dirty="0" err="1"/>
              <a:t>során</a:t>
            </a:r>
            <a:r>
              <a:rPr lang="de-AT" dirty="0"/>
              <a:t> </a:t>
            </a:r>
            <a:r>
              <a:rPr lang="de-AT" dirty="0" err="1"/>
              <a:t>azonban</a:t>
            </a:r>
            <a:r>
              <a:rPr lang="de-AT" dirty="0"/>
              <a:t> </a:t>
            </a:r>
            <a:r>
              <a:rPr lang="de-AT" dirty="0" err="1"/>
              <a:t>ellentmondásos</a:t>
            </a:r>
            <a:r>
              <a:rPr lang="de-AT" dirty="0"/>
              <a:t> a hat</a:t>
            </a:r>
            <a:r>
              <a:rPr lang="hu-HU" dirty="0"/>
              <a:t>á</a:t>
            </a:r>
            <a:r>
              <a:rPr lang="de-AT" dirty="0" err="1"/>
              <a:t>sa</a:t>
            </a:r>
            <a:endParaRPr lang="de-AT" dirty="0"/>
          </a:p>
          <a:p>
            <a:pPr lvl="1"/>
            <a:r>
              <a:rPr lang="de-AT" dirty="0" err="1"/>
              <a:t>lovaknál</a:t>
            </a:r>
            <a:r>
              <a:rPr lang="de-AT" dirty="0"/>
              <a:t> a </a:t>
            </a:r>
            <a:r>
              <a:rPr lang="de-AT" dirty="0" err="1"/>
              <a:t>koffein</a:t>
            </a:r>
            <a:r>
              <a:rPr lang="de-AT" dirty="0"/>
              <a:t> a </a:t>
            </a:r>
            <a:r>
              <a:rPr lang="de-AT" dirty="0" err="1"/>
              <a:t>központi</a:t>
            </a:r>
            <a:r>
              <a:rPr lang="de-AT" dirty="0"/>
              <a:t> </a:t>
            </a:r>
            <a:r>
              <a:rPr lang="de-AT" dirty="0" err="1"/>
              <a:t>idegrendszert</a:t>
            </a:r>
            <a:r>
              <a:rPr lang="de-AT" dirty="0"/>
              <a:t> </a:t>
            </a:r>
            <a:r>
              <a:rPr lang="de-AT" dirty="0" err="1"/>
              <a:t>stimul</a:t>
            </a:r>
            <a:r>
              <a:rPr lang="hu-HU" dirty="0"/>
              <a:t>á</a:t>
            </a:r>
            <a:r>
              <a:rPr lang="de-AT" dirty="0" err="1"/>
              <a:t>lja</a:t>
            </a:r>
            <a:r>
              <a:rPr lang="de-AT" dirty="0"/>
              <a:t> (a </a:t>
            </a:r>
            <a:r>
              <a:rPr lang="de-AT" dirty="0" err="1"/>
              <a:t>szív</a:t>
            </a:r>
            <a:r>
              <a:rPr lang="de-AT" dirty="0"/>
              <a:t>, </a:t>
            </a:r>
            <a:r>
              <a:rPr lang="de-AT" dirty="0" err="1"/>
              <a:t>az</a:t>
            </a:r>
            <a:r>
              <a:rPr lang="de-AT" dirty="0"/>
              <a:t> </a:t>
            </a:r>
            <a:r>
              <a:rPr lang="de-AT" dirty="0" err="1"/>
              <a:t>izmok</a:t>
            </a:r>
            <a:r>
              <a:rPr lang="de-AT" dirty="0"/>
              <a:t> </a:t>
            </a:r>
            <a:r>
              <a:rPr lang="de-AT" dirty="0" err="1"/>
              <a:t>és</a:t>
            </a:r>
            <a:r>
              <a:rPr lang="de-AT" dirty="0"/>
              <a:t> a </a:t>
            </a:r>
            <a:r>
              <a:rPr lang="de-AT" dirty="0" err="1"/>
              <a:t>vérnyomást</a:t>
            </a:r>
            <a:r>
              <a:rPr lang="de-AT" dirty="0"/>
              <a:t> </a:t>
            </a:r>
            <a:r>
              <a:rPr lang="de-AT" dirty="0" err="1"/>
              <a:t>szabályozó</a:t>
            </a:r>
            <a:r>
              <a:rPr lang="de-AT" dirty="0"/>
              <a:t> </a:t>
            </a:r>
            <a:r>
              <a:rPr lang="de-AT" dirty="0" err="1"/>
              <a:t>központok</a:t>
            </a:r>
            <a:r>
              <a:rPr lang="de-AT" dirty="0"/>
              <a:t> </a:t>
            </a:r>
            <a:r>
              <a:rPr lang="de-AT" dirty="0" err="1"/>
              <a:t>stimulálásával</a:t>
            </a:r>
            <a:r>
              <a:rPr lang="de-AT" dirty="0"/>
              <a:t> </a:t>
            </a:r>
            <a:r>
              <a:rPr lang="de-AT" dirty="0" err="1"/>
              <a:t>fejti</a:t>
            </a:r>
            <a:r>
              <a:rPr lang="de-AT" dirty="0"/>
              <a:t> </a:t>
            </a:r>
            <a:r>
              <a:rPr lang="de-AT" dirty="0" err="1"/>
              <a:t>ki</a:t>
            </a:r>
            <a:r>
              <a:rPr lang="de-AT" dirty="0"/>
              <a:t> </a:t>
            </a:r>
            <a:r>
              <a:rPr lang="de-AT" dirty="0" err="1"/>
              <a:t>hatását</a:t>
            </a:r>
            <a:r>
              <a:rPr lang="de-AT" dirty="0"/>
              <a:t>), </a:t>
            </a:r>
            <a:r>
              <a:rPr lang="de-AT" dirty="0" err="1"/>
              <a:t>javítja</a:t>
            </a:r>
            <a:r>
              <a:rPr lang="de-AT" dirty="0"/>
              <a:t> a </a:t>
            </a:r>
            <a:r>
              <a:rPr lang="de-AT" dirty="0" err="1"/>
              <a:t>szív</a:t>
            </a:r>
            <a:r>
              <a:rPr lang="de-AT" dirty="0"/>
              <a:t>- </a:t>
            </a:r>
            <a:r>
              <a:rPr lang="de-AT" dirty="0" err="1"/>
              <a:t>és</a:t>
            </a:r>
            <a:r>
              <a:rPr lang="de-AT" dirty="0"/>
              <a:t> </a:t>
            </a:r>
            <a:r>
              <a:rPr lang="de-AT" dirty="0" err="1"/>
              <a:t>érrendszeri</a:t>
            </a:r>
            <a:r>
              <a:rPr lang="de-AT" dirty="0"/>
              <a:t> </a:t>
            </a:r>
            <a:r>
              <a:rPr lang="de-AT" dirty="0" err="1"/>
              <a:t>funkciókat</a:t>
            </a:r>
            <a:r>
              <a:rPr lang="de-AT" dirty="0"/>
              <a:t>, </a:t>
            </a:r>
            <a:r>
              <a:rPr lang="de-AT" dirty="0" err="1"/>
              <a:t>hörgötagit</a:t>
            </a:r>
            <a:r>
              <a:rPr lang="hu-HU" dirty="0"/>
              <a:t>ó</a:t>
            </a:r>
            <a:endParaRPr lang="de-AT" dirty="0"/>
          </a:p>
          <a:p>
            <a:r>
              <a:rPr lang="de-AT" dirty="0"/>
              <a:t>T</a:t>
            </a:r>
            <a:r>
              <a:rPr lang="hu-HU" dirty="0"/>
              <a:t>ú</a:t>
            </a:r>
            <a:r>
              <a:rPr lang="de-AT" dirty="0" err="1"/>
              <a:t>ladagolas</a:t>
            </a:r>
            <a:r>
              <a:rPr lang="de-AT" dirty="0"/>
              <a:t>: </a:t>
            </a:r>
          </a:p>
          <a:p>
            <a:pPr lvl="1"/>
            <a:r>
              <a:rPr lang="hu-HU" dirty="0"/>
              <a:t>izgatottság, nyugtalanság, akaratlan izomremegés, rágó mozdulatok, izzadás, </a:t>
            </a:r>
            <a:r>
              <a:rPr lang="de-AT" dirty="0" err="1"/>
              <a:t>magas</a:t>
            </a:r>
            <a:r>
              <a:rPr lang="hu-HU" dirty="0"/>
              <a:t> légzés</a:t>
            </a:r>
            <a:r>
              <a:rPr lang="de-AT" dirty="0"/>
              <a:t>-</a:t>
            </a:r>
            <a:r>
              <a:rPr lang="hu-HU" dirty="0"/>
              <a:t> és a szívverés</a:t>
            </a:r>
            <a:r>
              <a:rPr lang="de-AT" dirty="0" err="1"/>
              <a:t>sz</a:t>
            </a:r>
            <a:r>
              <a:rPr lang="hu-HU" dirty="0"/>
              <a:t>á</a:t>
            </a:r>
            <a:r>
              <a:rPr lang="de-AT" dirty="0"/>
              <a:t>m</a:t>
            </a:r>
          </a:p>
          <a:p>
            <a:endParaRPr lang="en-US" dirty="0"/>
          </a:p>
        </p:txBody>
      </p:sp>
    </p:spTree>
    <p:extLst>
      <p:ext uri="{BB962C8B-B14F-4D97-AF65-F5344CB8AC3E}">
        <p14:creationId xmlns:p14="http://schemas.microsoft.com/office/powerpoint/2010/main" val="170479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err="1"/>
              <a:t>Tanulm</a:t>
            </a:r>
            <a:r>
              <a:rPr lang="hu-HU" dirty="0"/>
              <a:t>á</a:t>
            </a:r>
            <a:r>
              <a:rPr lang="de-AT" dirty="0" err="1"/>
              <a:t>nyok</a:t>
            </a:r>
            <a:endParaRPr lang="hu-HU" dirty="0"/>
          </a:p>
        </p:txBody>
      </p:sp>
      <p:sp>
        <p:nvSpPr>
          <p:cNvPr id="5" name="Inhaltsplatzhalter 4"/>
          <p:cNvSpPr>
            <a:spLocks noGrp="1"/>
          </p:cNvSpPr>
          <p:nvPr>
            <p:ph sz="half" idx="1"/>
          </p:nvPr>
        </p:nvSpPr>
        <p:spPr>
          <a:xfrm>
            <a:off x="1104900" y="1600200"/>
            <a:ext cx="4914900" cy="5158047"/>
          </a:xfrm>
        </p:spPr>
        <p:txBody>
          <a:bodyPr>
            <a:normAutofit fontScale="62500" lnSpcReduction="20000"/>
          </a:bodyPr>
          <a:lstStyle/>
          <a:p>
            <a:pPr>
              <a:spcBef>
                <a:spcPts val="0"/>
              </a:spcBef>
            </a:pPr>
            <a:r>
              <a:rPr lang="hu-HU" b="1" dirty="0"/>
              <a:t>A koffein adagolásának hatás</a:t>
            </a:r>
            <a:r>
              <a:rPr lang="de-AT" b="1" dirty="0"/>
              <a:t>a</a:t>
            </a:r>
            <a:r>
              <a:rPr lang="hu-HU" b="1" dirty="0"/>
              <a:t> arab lovak sportteljesítményére</a:t>
            </a:r>
            <a:endParaRPr lang="de-AT" b="1" dirty="0"/>
          </a:p>
          <a:p>
            <a:pPr>
              <a:spcBef>
                <a:spcPts val="0"/>
              </a:spcBef>
            </a:pPr>
            <a:endParaRPr lang="de-AT" b="1" dirty="0"/>
          </a:p>
          <a:p>
            <a:pPr>
              <a:spcBef>
                <a:spcPts val="0"/>
              </a:spcBef>
            </a:pPr>
            <a:r>
              <a:rPr lang="hu-HU" dirty="0"/>
              <a:t>12 egészséges felnőtt arab ló</a:t>
            </a:r>
            <a:endParaRPr lang="de-AT" dirty="0"/>
          </a:p>
          <a:p>
            <a:pPr>
              <a:spcBef>
                <a:spcPts val="0"/>
              </a:spcBef>
            </a:pPr>
            <a:endParaRPr lang="de-AT" dirty="0"/>
          </a:p>
          <a:p>
            <a:pPr>
              <a:spcBef>
                <a:spcPts val="0"/>
              </a:spcBef>
            </a:pPr>
            <a:r>
              <a:rPr lang="hu-HU" dirty="0"/>
              <a:t>crossover vizsgálati terv</a:t>
            </a:r>
            <a:r>
              <a:rPr lang="de-AT" dirty="0"/>
              <a:t>,</a:t>
            </a:r>
            <a:r>
              <a:rPr lang="hu-HU" dirty="0"/>
              <a:t> kezelések között 10 napos szünet volt</a:t>
            </a:r>
            <a:endParaRPr lang="de-AT" dirty="0"/>
          </a:p>
          <a:p>
            <a:pPr>
              <a:spcBef>
                <a:spcPts val="0"/>
              </a:spcBef>
            </a:pPr>
            <a:endParaRPr lang="de-AT" dirty="0"/>
          </a:p>
          <a:p>
            <a:pPr>
              <a:spcBef>
                <a:spcPts val="0"/>
              </a:spcBef>
            </a:pPr>
            <a:r>
              <a:rPr lang="de-AT" dirty="0"/>
              <a:t>k</a:t>
            </a:r>
            <a:r>
              <a:rPr lang="hu-HU" dirty="0"/>
              <a:t>offein (5 mg/kg) intravénás </a:t>
            </a:r>
            <a:endParaRPr lang="de-AT" dirty="0"/>
          </a:p>
          <a:p>
            <a:pPr>
              <a:spcBef>
                <a:spcPts val="0"/>
              </a:spcBef>
            </a:pPr>
            <a:endParaRPr lang="de-AT" dirty="0"/>
          </a:p>
          <a:p>
            <a:pPr>
              <a:spcBef>
                <a:spcPts val="0"/>
              </a:spcBef>
            </a:pPr>
            <a:endParaRPr lang="de-AT" dirty="0"/>
          </a:p>
          <a:p>
            <a:pPr>
              <a:spcBef>
                <a:spcPts val="0"/>
              </a:spcBef>
            </a:pPr>
            <a:r>
              <a:rPr lang="hu-HU" dirty="0"/>
              <a:t>inkrementális terheléses vizsgálatot (IET) </a:t>
            </a:r>
            <a:endParaRPr lang="de-AT" dirty="0"/>
          </a:p>
          <a:p>
            <a:pPr>
              <a:spcBef>
                <a:spcPts val="0"/>
              </a:spcBef>
            </a:pPr>
            <a:endParaRPr lang="de-AT" dirty="0"/>
          </a:p>
          <a:p>
            <a:pPr>
              <a:spcBef>
                <a:spcPts val="0"/>
              </a:spcBef>
            </a:pPr>
            <a:r>
              <a:rPr lang="hu-HU" dirty="0"/>
              <a:t>laktát-, vércukor-, plazma kortizol- és plazma inzulin koncentrációjának meghatározás</a:t>
            </a:r>
            <a:r>
              <a:rPr lang="de-AT" dirty="0"/>
              <a:t>a, </a:t>
            </a:r>
            <a:r>
              <a:rPr lang="hu-HU" dirty="0"/>
              <a:t>pulzusszám és a hematológiai változók</a:t>
            </a:r>
            <a:r>
              <a:rPr lang="de-AT" dirty="0"/>
              <a:t> </a:t>
            </a:r>
            <a:r>
              <a:rPr lang="de-AT" dirty="0" err="1"/>
              <a:t>elemzese</a:t>
            </a:r>
            <a:endParaRPr lang="de-AT" dirty="0"/>
          </a:p>
          <a:p>
            <a:pPr>
              <a:spcBef>
                <a:spcPts val="0"/>
              </a:spcBef>
            </a:pPr>
            <a:endParaRPr lang="de-AT" dirty="0"/>
          </a:p>
          <a:p>
            <a:pPr marL="0" indent="0">
              <a:spcBef>
                <a:spcPts val="0"/>
              </a:spcBef>
              <a:buNone/>
            </a:pPr>
            <a:r>
              <a:rPr lang="hu-HU" dirty="0"/>
              <a:t>Eredmények: </a:t>
            </a:r>
            <a:endParaRPr lang="de-AT" dirty="0"/>
          </a:p>
          <a:p>
            <a:pPr marL="0" indent="0">
              <a:spcBef>
                <a:spcPts val="0"/>
              </a:spcBef>
              <a:buNone/>
            </a:pPr>
            <a:endParaRPr lang="de-AT" dirty="0"/>
          </a:p>
          <a:p>
            <a:pPr>
              <a:spcBef>
                <a:spcPts val="0"/>
              </a:spcBef>
            </a:pPr>
            <a:r>
              <a:rPr lang="hu-HU" dirty="0"/>
              <a:t>A 180 és 200/perc szívfrekvencia mellett elért sebességek a koffeinnel kezelt lovaknál szignifikánsan megnőttek</a:t>
            </a:r>
            <a:endParaRPr lang="de-AT" dirty="0"/>
          </a:p>
          <a:p>
            <a:pPr>
              <a:spcBef>
                <a:spcPts val="0"/>
              </a:spcBef>
            </a:pPr>
            <a:r>
              <a:rPr lang="hu-HU" dirty="0"/>
              <a:t>4 és 2 mmol/l vérlaktátkoncentrációnak megfelelő sebességek szignifikánsan csökkentek </a:t>
            </a:r>
            <a:endParaRPr lang="de-AT" dirty="0"/>
          </a:p>
          <a:p>
            <a:pPr>
              <a:spcBef>
                <a:spcPts val="0"/>
              </a:spcBef>
            </a:pPr>
            <a:r>
              <a:rPr lang="de-AT" dirty="0"/>
              <a:t>a</a:t>
            </a:r>
            <a:r>
              <a:rPr lang="hu-HU" dirty="0"/>
              <a:t>z inzulinémia nagyobb volt a kontroll lovaknál és a glikémia nagyobb a koffeinnel kezelt lovaknál</a:t>
            </a:r>
            <a:endParaRPr lang="de-AT" dirty="0"/>
          </a:p>
          <a:p>
            <a:pPr>
              <a:spcBef>
                <a:spcPts val="0"/>
              </a:spcBef>
            </a:pPr>
            <a:r>
              <a:rPr lang="hu-HU" dirty="0"/>
              <a:t>A koffein 5 mg/kg-os intravénás adagolása javította az arab lovak teljesítményét rövid ideig tartó intenzív edzés során, és csökkentette a glükóz oxidatív metabolizmusát.</a:t>
            </a:r>
            <a:endParaRPr lang="de-AT" dirty="0"/>
          </a:p>
          <a:p>
            <a:r>
              <a:rPr lang="hu-HU" dirty="0"/>
              <a:t>A vér laktát-, vércukor- és plazmakortisol-koncentrációjára vonatkozó jelen vizsgálat eredményei azt mutatják, hogy a koffein elősegíti rövid intenzív edzés során</a:t>
            </a:r>
            <a:r>
              <a:rPr lang="de-AT" dirty="0"/>
              <a:t> </a:t>
            </a:r>
            <a:r>
              <a:rPr lang="de-AT" dirty="0" err="1"/>
              <a:t>ny</a:t>
            </a:r>
            <a:r>
              <a:rPr lang="hu-HU" dirty="0"/>
              <a:t>ú</a:t>
            </a:r>
            <a:r>
              <a:rPr lang="de-AT" dirty="0" err="1"/>
              <a:t>jtott</a:t>
            </a:r>
            <a:r>
              <a:rPr lang="de-AT" dirty="0"/>
              <a:t> </a:t>
            </a:r>
            <a:r>
              <a:rPr lang="de-AT" dirty="0" err="1"/>
              <a:t>teljes</a:t>
            </a:r>
            <a:r>
              <a:rPr lang="hu-HU" dirty="0"/>
              <a:t>í</a:t>
            </a:r>
            <a:r>
              <a:rPr lang="de-AT" dirty="0" err="1"/>
              <a:t>tm</a:t>
            </a:r>
            <a:r>
              <a:rPr lang="hu-HU" dirty="0"/>
              <a:t>é</a:t>
            </a:r>
            <a:r>
              <a:rPr lang="de-AT" dirty="0" err="1"/>
              <a:t>nyt</a:t>
            </a:r>
            <a:r>
              <a:rPr lang="hu-HU" dirty="0"/>
              <a:t>. A koffein csökkentette az aerob energiaanyagcserét, növelte az anaerob glikolízist.</a:t>
            </a:r>
          </a:p>
        </p:txBody>
      </p:sp>
      <p:sp>
        <p:nvSpPr>
          <p:cNvPr id="6" name="Inhaltsplatzhalter 5"/>
          <p:cNvSpPr>
            <a:spLocks noGrp="1"/>
          </p:cNvSpPr>
          <p:nvPr>
            <p:ph sz="half" idx="2"/>
          </p:nvPr>
        </p:nvSpPr>
        <p:spPr/>
        <p:txBody>
          <a:bodyPr>
            <a:normAutofit fontScale="62500" lnSpcReduction="20000"/>
          </a:bodyPr>
          <a:lstStyle/>
          <a:p>
            <a:r>
              <a:rPr lang="de-AT" b="1" dirty="0" err="1"/>
              <a:t>Tr</a:t>
            </a:r>
            <a:r>
              <a:rPr lang="hu-HU" b="1" dirty="0"/>
              <a:t>é</a:t>
            </a:r>
            <a:r>
              <a:rPr lang="de-AT" b="1" dirty="0" err="1"/>
              <a:t>ningben</a:t>
            </a:r>
            <a:r>
              <a:rPr lang="de-AT" b="1" dirty="0"/>
              <a:t> l</a:t>
            </a:r>
            <a:r>
              <a:rPr lang="hu-HU" b="1" dirty="0"/>
              <a:t>é</a:t>
            </a:r>
            <a:r>
              <a:rPr lang="de-AT" b="1" dirty="0"/>
              <a:t>v</a:t>
            </a:r>
            <a:r>
              <a:rPr lang="hu-HU" b="1" dirty="0"/>
              <a:t>ő telivéreknek adott koffein adag (2,5 mg/kg, intravénásan) hatásának meghatározása futópadon végzett inkrementális terheléses vizsgálat</a:t>
            </a:r>
            <a:r>
              <a:rPr lang="de-AT" b="1" dirty="0"/>
              <a:t> (IET)</a:t>
            </a:r>
            <a:r>
              <a:rPr lang="hu-HU" b="1" dirty="0"/>
              <a:t> során</a:t>
            </a:r>
            <a:endParaRPr lang="de-AT" b="1" dirty="0"/>
          </a:p>
          <a:p>
            <a:r>
              <a:rPr lang="hu-HU" dirty="0"/>
              <a:t>10 telivér</a:t>
            </a:r>
            <a:endParaRPr lang="de-AT" dirty="0"/>
          </a:p>
          <a:p>
            <a:r>
              <a:rPr lang="hu-HU" dirty="0"/>
              <a:t>crossover elrendezés, a kezelések közötti 3 hetes időköz</a:t>
            </a:r>
            <a:endParaRPr lang="de-AT" dirty="0"/>
          </a:p>
          <a:p>
            <a:r>
              <a:rPr lang="hu-HU" dirty="0"/>
              <a:t>koffein (2,5 mg/kg) intravénásan</a:t>
            </a:r>
            <a:endParaRPr lang="de-AT" dirty="0"/>
          </a:p>
          <a:p>
            <a:r>
              <a:rPr lang="hu-HU" dirty="0"/>
              <a:t>inkrementális terheléses vizsgálat</a:t>
            </a:r>
            <a:endParaRPr lang="de-AT" dirty="0"/>
          </a:p>
          <a:p>
            <a:r>
              <a:rPr lang="hu-HU" dirty="0"/>
              <a:t>hematológiai értékeket, a pulzusszámot, az oxigénfogyasztást, a szén-dioxid-termelést, a plazma laktátkoncentrációját, a koffein és a metabolitok vizelet- és szérumkoncentrációját, valamint a kimerülésig eltelt időt figyelték</a:t>
            </a:r>
            <a:endParaRPr lang="de-AT" dirty="0"/>
          </a:p>
          <a:p>
            <a:pPr marL="0" indent="0">
              <a:buNone/>
            </a:pPr>
            <a:r>
              <a:rPr lang="hu-HU" dirty="0"/>
              <a:t>Eredmények: </a:t>
            </a:r>
            <a:endParaRPr lang="de-AT" dirty="0"/>
          </a:p>
          <a:p>
            <a:r>
              <a:rPr lang="hu-HU" dirty="0"/>
              <a:t>A mért értékekben nem mutattak ki szignifikáns különbségeket</a:t>
            </a:r>
            <a:endParaRPr lang="de-AT" dirty="0"/>
          </a:p>
          <a:p>
            <a:r>
              <a:rPr lang="hu-HU" dirty="0"/>
              <a:t>Következtetések és klinikai jelentőség: Úgy tűnik, hogy a koffein adagja (2,5 mg/kg, intravénásan) nincs hatással </a:t>
            </a:r>
            <a:r>
              <a:rPr lang="de-AT" dirty="0"/>
              <a:t>a </a:t>
            </a:r>
            <a:r>
              <a:rPr lang="hu-HU" dirty="0"/>
              <a:t>telivérek egyik teljesítményváltozójára </a:t>
            </a:r>
            <a:r>
              <a:rPr lang="de-AT" dirty="0" err="1"/>
              <a:t>sem</a:t>
            </a:r>
            <a:endParaRPr lang="hu-HU" dirty="0"/>
          </a:p>
          <a:p>
            <a:endParaRPr lang="hu-HU" dirty="0"/>
          </a:p>
        </p:txBody>
      </p:sp>
    </p:spTree>
    <p:extLst>
      <p:ext uri="{BB962C8B-B14F-4D97-AF65-F5344CB8AC3E}">
        <p14:creationId xmlns:p14="http://schemas.microsoft.com/office/powerpoint/2010/main" val="81365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Koffein, </a:t>
            </a:r>
            <a:r>
              <a:rPr lang="de-AT" dirty="0" err="1"/>
              <a:t>teofillin</a:t>
            </a:r>
            <a:r>
              <a:rPr lang="de-AT" dirty="0"/>
              <a:t> hat</a:t>
            </a:r>
            <a:r>
              <a:rPr lang="hu-HU" dirty="0"/>
              <a:t>á</a:t>
            </a:r>
            <a:r>
              <a:rPr lang="de-AT" dirty="0"/>
              <a:t>r</a:t>
            </a:r>
            <a:r>
              <a:rPr lang="hu-HU" dirty="0"/>
              <a:t>é</a:t>
            </a:r>
            <a:r>
              <a:rPr lang="de-AT" dirty="0"/>
              <a:t>r</a:t>
            </a:r>
            <a:r>
              <a:rPr lang="hu-HU" dirty="0"/>
              <a:t>é</a:t>
            </a:r>
            <a:r>
              <a:rPr lang="de-AT" dirty="0" err="1"/>
              <a:t>tek</a:t>
            </a:r>
            <a:r>
              <a:rPr lang="de-AT" dirty="0"/>
              <a:t> valid</a:t>
            </a:r>
            <a:r>
              <a:rPr lang="hu-HU" dirty="0"/>
              <a:t>á</a:t>
            </a:r>
            <a:r>
              <a:rPr lang="de-AT" dirty="0"/>
              <a:t>l</a:t>
            </a:r>
            <a:r>
              <a:rPr lang="hu-HU" dirty="0"/>
              <a:t>á</a:t>
            </a:r>
            <a:r>
              <a:rPr lang="de-AT" dirty="0" err="1"/>
              <a:t>sa</a:t>
            </a:r>
            <a:endParaRPr lang="hu-HU" dirty="0"/>
          </a:p>
        </p:txBody>
      </p:sp>
      <p:sp>
        <p:nvSpPr>
          <p:cNvPr id="4" name="Textplatzhalter 3"/>
          <p:cNvSpPr>
            <a:spLocks noGrp="1"/>
          </p:cNvSpPr>
          <p:nvPr>
            <p:ph type="body" sz="half" idx="2"/>
          </p:nvPr>
        </p:nvSpPr>
        <p:spPr>
          <a:xfrm>
            <a:off x="1104900" y="1600200"/>
            <a:ext cx="9980682" cy="4572000"/>
          </a:xfrm>
        </p:spPr>
        <p:txBody>
          <a:bodyPr>
            <a:normAutofit/>
          </a:bodyPr>
          <a:lstStyle/>
          <a:p>
            <a:r>
              <a:rPr lang="hu-HU" dirty="0"/>
              <a:t>nemzetközi maradékanyag-határértékeket (IRL)</a:t>
            </a:r>
            <a:r>
              <a:rPr lang="de-AT" dirty="0"/>
              <a:t>:</a:t>
            </a:r>
            <a:r>
              <a:rPr lang="hu-HU" dirty="0"/>
              <a:t> megkönnyítse a doppingmintákban a farmakológiailag releváns és irreleváns koncentrációk megkülönböztetését</a:t>
            </a:r>
            <a:endParaRPr lang="de-AT" dirty="0"/>
          </a:p>
          <a:p>
            <a:r>
              <a:rPr lang="de-AT" dirty="0"/>
              <a:t>K</a:t>
            </a:r>
            <a:r>
              <a:rPr lang="hu-HU" dirty="0"/>
              <a:t>özzétett farmakokinetikai adatok felhasználásával</a:t>
            </a:r>
            <a:r>
              <a:rPr lang="de-AT" dirty="0"/>
              <a:t> s</a:t>
            </a:r>
            <a:r>
              <a:rPr lang="hu-HU" dirty="0"/>
              <a:t>zisztematikus elemzést végeztek az IRL-ek értékelésére különböző statisztikai megközelítésekkel</a:t>
            </a:r>
            <a:endParaRPr lang="de-AT" dirty="0"/>
          </a:p>
          <a:p>
            <a:r>
              <a:rPr lang="hu-HU" dirty="0"/>
              <a:t>218 potenciálisan releváns publikáció közül 31 felelt meg a felvételi kritériumoknak</a:t>
            </a:r>
            <a:endParaRPr lang="de-AT" dirty="0"/>
          </a:p>
          <a:p>
            <a:r>
              <a:rPr lang="de-AT" dirty="0" err="1"/>
              <a:t>Eredm</a:t>
            </a:r>
            <a:r>
              <a:rPr lang="hu-HU" dirty="0"/>
              <a:t>é</a:t>
            </a:r>
            <a:r>
              <a:rPr lang="de-AT" dirty="0" err="1"/>
              <a:t>ny</a:t>
            </a:r>
            <a:r>
              <a:rPr lang="de-AT" dirty="0"/>
              <a:t>:</a:t>
            </a:r>
            <a:r>
              <a:rPr lang="hu-HU" dirty="0"/>
              <a:t> mindkét IRL megfelelőnek bizonyult a szándékos alkalmazást követő</a:t>
            </a:r>
            <a:r>
              <a:rPr lang="de-AT" dirty="0"/>
              <a:t> </a:t>
            </a:r>
            <a:r>
              <a:rPr lang="hu-HU" dirty="0"/>
              <a:t>releváns farmakológiai hatás jelenlétének </a:t>
            </a:r>
            <a:r>
              <a:rPr lang="de-AT" dirty="0" err="1"/>
              <a:t>bizony</a:t>
            </a:r>
            <a:r>
              <a:rPr lang="hu-HU" dirty="0"/>
              <a:t>í</a:t>
            </a:r>
            <a:r>
              <a:rPr lang="de-AT" dirty="0"/>
              <a:t>t</a:t>
            </a:r>
            <a:r>
              <a:rPr lang="hu-HU" dirty="0"/>
              <a:t>á</a:t>
            </a:r>
            <a:r>
              <a:rPr lang="de-AT" dirty="0"/>
              <a:t>s</a:t>
            </a:r>
            <a:r>
              <a:rPr lang="hu-HU" dirty="0"/>
              <a:t>á</a:t>
            </a:r>
            <a:r>
              <a:rPr lang="de-AT" dirty="0" err="1"/>
              <a:t>ra</a:t>
            </a:r>
            <a:r>
              <a:rPr lang="hu-HU" dirty="0"/>
              <a:t>. </a:t>
            </a:r>
            <a:endParaRPr lang="de-AT" dirty="0"/>
          </a:p>
          <a:p>
            <a:pPr marL="285750" indent="-285750">
              <a:buFont typeface="Arial" panose="020B0604020202020204" pitchFamily="34" charset="0"/>
              <a:buChar char="•"/>
            </a:pPr>
            <a:r>
              <a:rPr lang="hu-HU" dirty="0"/>
              <a:t>teofillin IRL</a:t>
            </a:r>
            <a:r>
              <a:rPr lang="de-AT" dirty="0"/>
              <a:t>: </a:t>
            </a:r>
            <a:r>
              <a:rPr lang="hu-HU" dirty="0"/>
              <a:t>alkalmas a szennyezett takarmány által okozott pozitív doppingtesztek megelőzésére is </a:t>
            </a:r>
            <a:endParaRPr lang="de-AT" dirty="0"/>
          </a:p>
          <a:p>
            <a:pPr marL="285750" indent="-285750">
              <a:buFont typeface="Arial" panose="020B0604020202020204" pitchFamily="34" charset="0"/>
              <a:buChar char="•"/>
            </a:pPr>
            <a:r>
              <a:rPr lang="hu-HU" dirty="0"/>
              <a:t>koffein IRL</a:t>
            </a:r>
            <a:r>
              <a:rPr lang="de-AT" dirty="0"/>
              <a:t>: </a:t>
            </a:r>
            <a:r>
              <a:rPr lang="hu-HU" dirty="0"/>
              <a:t>nem alkalmas a napi 10 mg koffeinnél több</a:t>
            </a:r>
            <a:r>
              <a:rPr lang="de-AT" dirty="0" err="1"/>
              <a:t>el</a:t>
            </a:r>
            <a:r>
              <a:rPr lang="de-AT" dirty="0"/>
              <a:t> </a:t>
            </a:r>
            <a:r>
              <a:rPr lang="hu-HU" dirty="0"/>
              <a:t>szennyezett takarmányal által okozott pozitív doppingtesztek megelőzésére</a:t>
            </a:r>
            <a:endParaRPr lang="de-AT" dirty="0"/>
          </a:p>
          <a:p>
            <a:pPr marL="285750" indent="-285750">
              <a:buFont typeface="Arial" panose="020B0604020202020204" pitchFamily="34" charset="0"/>
              <a:buChar char="•"/>
            </a:pPr>
            <a:r>
              <a:rPr lang="hu-HU" dirty="0"/>
              <a:t>A koffein és a teofillin egyik fő aktív metabolitjára, a paraxantinra vonatkozó megfelelő szabályozás hiányát a jelenlegi rendszer lényeges hiányosságaként ismerték el, ami mindkét IRL-t </a:t>
            </a:r>
            <a:r>
              <a:rPr lang="de-AT" dirty="0"/>
              <a:t>k</a:t>
            </a:r>
            <a:r>
              <a:rPr lang="hu-HU" dirty="0"/>
              <a:t>é</a:t>
            </a:r>
            <a:r>
              <a:rPr lang="de-AT" dirty="0" err="1"/>
              <a:t>ts</a:t>
            </a:r>
            <a:r>
              <a:rPr lang="hu-HU" dirty="0"/>
              <a:t>é</a:t>
            </a:r>
            <a:r>
              <a:rPr lang="de-AT" dirty="0" err="1"/>
              <a:t>gess</a:t>
            </a:r>
            <a:r>
              <a:rPr lang="hu-HU" dirty="0"/>
              <a:t>é teszi</a:t>
            </a:r>
          </a:p>
        </p:txBody>
      </p:sp>
    </p:spTree>
    <p:extLst>
      <p:ext uri="{BB962C8B-B14F-4D97-AF65-F5344CB8AC3E}">
        <p14:creationId xmlns:p14="http://schemas.microsoft.com/office/powerpoint/2010/main" val="27728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Koffein es </a:t>
            </a:r>
            <a:r>
              <a:rPr lang="de-AT" dirty="0" err="1"/>
              <a:t>Teofillin</a:t>
            </a:r>
            <a:r>
              <a:rPr lang="de-AT" dirty="0"/>
              <a:t>(</a:t>
            </a:r>
            <a:r>
              <a:rPr lang="de-AT" dirty="0" err="1"/>
              <a:t>tanulm</a:t>
            </a:r>
            <a:r>
              <a:rPr lang="hu-HU" dirty="0"/>
              <a:t>á</a:t>
            </a:r>
            <a:r>
              <a:rPr lang="de-AT" dirty="0" err="1"/>
              <a:t>ny</a:t>
            </a:r>
            <a:r>
              <a:rPr lang="de-AT" dirty="0"/>
              <a:t>)</a:t>
            </a:r>
            <a:endParaRPr lang="hu-HU" dirty="0"/>
          </a:p>
        </p:txBody>
      </p:sp>
      <p:sp>
        <p:nvSpPr>
          <p:cNvPr id="3" name="Inhaltsplatzhalter 2"/>
          <p:cNvSpPr>
            <a:spLocks noGrp="1"/>
          </p:cNvSpPr>
          <p:nvPr>
            <p:ph idx="1"/>
          </p:nvPr>
        </p:nvSpPr>
        <p:spPr/>
        <p:txBody>
          <a:bodyPr/>
          <a:lstStyle/>
          <a:p>
            <a:r>
              <a:rPr lang="de-AT" dirty="0"/>
              <a:t>I</a:t>
            </a:r>
            <a:r>
              <a:rPr lang="hu-HU" dirty="0"/>
              <a:t>RL teofillin</a:t>
            </a:r>
            <a:r>
              <a:rPr lang="de-AT" dirty="0"/>
              <a:t>: </a:t>
            </a:r>
            <a:r>
              <a:rPr lang="hu-HU" dirty="0"/>
              <a:t>250ng/ml vizelet</a:t>
            </a:r>
            <a:endParaRPr lang="de-AT" dirty="0"/>
          </a:p>
          <a:p>
            <a:r>
              <a:rPr lang="hu-HU" dirty="0"/>
              <a:t>hatásos volt mind a farmakológiai hatás </a:t>
            </a:r>
            <a:r>
              <a:rPr lang="de-AT" dirty="0" err="1"/>
              <a:t>kimutat</a:t>
            </a:r>
            <a:r>
              <a:rPr lang="hu-HU" dirty="0"/>
              <a:t>á</a:t>
            </a:r>
            <a:r>
              <a:rPr lang="de-AT" dirty="0"/>
              <a:t>s</a:t>
            </a:r>
            <a:r>
              <a:rPr lang="hu-HU" dirty="0"/>
              <a:t>á</a:t>
            </a:r>
            <a:r>
              <a:rPr lang="de-AT" dirty="0" err="1"/>
              <a:t>ra</a:t>
            </a:r>
            <a:r>
              <a:rPr lang="de-AT" dirty="0"/>
              <a:t> </a:t>
            </a:r>
            <a:r>
              <a:rPr lang="hu-HU" dirty="0"/>
              <a:t>és a takarmányszennyező</a:t>
            </a:r>
            <a:r>
              <a:rPr lang="de-AT" dirty="0" err="1"/>
              <a:t>dek</a:t>
            </a:r>
            <a:r>
              <a:rPr lang="de-AT" dirty="0"/>
              <a:t> </a:t>
            </a:r>
            <a:r>
              <a:rPr lang="de-AT" dirty="0" err="1"/>
              <a:t>miatti</a:t>
            </a:r>
            <a:r>
              <a:rPr lang="de-AT" dirty="0"/>
              <a:t> </a:t>
            </a:r>
            <a:r>
              <a:rPr lang="hu-HU" dirty="0"/>
              <a:t>pozitív doppingeredmény</a:t>
            </a:r>
            <a:r>
              <a:rPr lang="de-AT" dirty="0" err="1"/>
              <a:t>ek</a:t>
            </a:r>
            <a:r>
              <a:rPr lang="de-AT" dirty="0"/>
              <a:t> </a:t>
            </a:r>
            <a:r>
              <a:rPr lang="de-AT" dirty="0" err="1"/>
              <a:t>kiz</a:t>
            </a:r>
            <a:r>
              <a:rPr lang="hu-HU" dirty="0"/>
              <a:t>á</a:t>
            </a:r>
            <a:r>
              <a:rPr lang="de-AT" dirty="0"/>
              <a:t>r</a:t>
            </a:r>
            <a:r>
              <a:rPr lang="hu-HU" dirty="0"/>
              <a:t>á</a:t>
            </a:r>
            <a:r>
              <a:rPr lang="de-AT" dirty="0"/>
              <a:t>s</a:t>
            </a:r>
            <a:r>
              <a:rPr lang="hu-HU" dirty="0"/>
              <a:t>á</a:t>
            </a:r>
            <a:r>
              <a:rPr lang="de-AT" dirty="0" err="1"/>
              <a:t>ra</a:t>
            </a:r>
            <a:r>
              <a:rPr lang="hu-HU" dirty="0"/>
              <a:t> is</a:t>
            </a:r>
          </a:p>
        </p:txBody>
      </p:sp>
      <p:sp>
        <p:nvSpPr>
          <p:cNvPr id="4" name="Textplatzhalter 3"/>
          <p:cNvSpPr>
            <a:spLocks noGrp="1"/>
          </p:cNvSpPr>
          <p:nvPr>
            <p:ph type="body" sz="half" idx="2"/>
          </p:nvPr>
        </p:nvSpPr>
        <p:spPr/>
        <p:txBody>
          <a:bodyPr/>
          <a:lstStyle/>
          <a:p>
            <a:r>
              <a:rPr lang="hu-HU" dirty="0"/>
              <a:t>IRL koffein</a:t>
            </a:r>
            <a:r>
              <a:rPr lang="de-AT" dirty="0"/>
              <a:t>: </a:t>
            </a:r>
            <a:r>
              <a:rPr lang="hu-HU" dirty="0"/>
              <a:t>50 ng/ml vizelet</a:t>
            </a:r>
            <a:endParaRPr lang="de-AT" dirty="0"/>
          </a:p>
          <a:p>
            <a:r>
              <a:rPr lang="hu-HU" dirty="0"/>
              <a:t>alkalmas arra, hogy </a:t>
            </a:r>
            <a:r>
              <a:rPr lang="de-AT" dirty="0" err="1"/>
              <a:t>kisz</a:t>
            </a:r>
            <a:r>
              <a:rPr lang="hu-HU" dirty="0"/>
              <a:t>ű</a:t>
            </a:r>
            <a:r>
              <a:rPr lang="de-AT" dirty="0" err="1"/>
              <a:t>rjön</a:t>
            </a:r>
            <a:r>
              <a:rPr lang="hu-HU" dirty="0"/>
              <a:t> minden farmakológiai hatását</a:t>
            </a:r>
            <a:endParaRPr lang="de-AT" dirty="0"/>
          </a:p>
          <a:p>
            <a:r>
              <a:rPr lang="hu-HU" dirty="0"/>
              <a:t>de pozitív doppingeredményt eredményezhet már olyan kis mennyiség szájon át történő bevitele után is, mint 10 mg </a:t>
            </a:r>
            <a:endParaRPr lang="de-AT" dirty="0"/>
          </a:p>
          <a:p>
            <a:r>
              <a:rPr lang="de-AT" dirty="0"/>
              <a:t>e</a:t>
            </a:r>
            <a:r>
              <a:rPr lang="hu-HU" dirty="0"/>
              <a:t>z</a:t>
            </a:r>
            <a:r>
              <a:rPr lang="de-AT" dirty="0"/>
              <a:t> a </a:t>
            </a:r>
            <a:r>
              <a:rPr lang="hu-HU" dirty="0"/>
              <a:t>mennyiséget </a:t>
            </a:r>
            <a:r>
              <a:rPr lang="de-AT" dirty="0" err="1"/>
              <a:t>takarm</a:t>
            </a:r>
            <a:r>
              <a:rPr lang="hu-HU" dirty="0"/>
              <a:t>á</a:t>
            </a:r>
            <a:r>
              <a:rPr lang="de-AT" dirty="0" err="1"/>
              <a:t>nnyal</a:t>
            </a:r>
            <a:r>
              <a:rPr lang="de-AT" dirty="0"/>
              <a:t> </a:t>
            </a:r>
            <a:r>
              <a:rPr lang="hu-HU" dirty="0"/>
              <a:t>á</a:t>
            </a:r>
            <a:r>
              <a:rPr lang="de-AT" dirty="0" err="1"/>
              <a:t>ltal</a:t>
            </a:r>
            <a:r>
              <a:rPr lang="hu-HU" dirty="0"/>
              <a:t>á</a:t>
            </a:r>
            <a:r>
              <a:rPr lang="de-AT" dirty="0" err="1"/>
              <a:t>ban</a:t>
            </a:r>
            <a:r>
              <a:rPr lang="de-AT" dirty="0"/>
              <a:t> </a:t>
            </a:r>
            <a:r>
              <a:rPr lang="de-AT" dirty="0" err="1"/>
              <a:t>nem</a:t>
            </a:r>
            <a:r>
              <a:rPr lang="de-AT" dirty="0"/>
              <a:t> </a:t>
            </a:r>
            <a:r>
              <a:rPr lang="de-AT" dirty="0" err="1"/>
              <a:t>bevihet</a:t>
            </a:r>
            <a:r>
              <a:rPr lang="hu-HU" dirty="0"/>
              <a:t>ő</a:t>
            </a:r>
            <a:endParaRPr lang="de-AT" dirty="0"/>
          </a:p>
          <a:p>
            <a:r>
              <a:rPr lang="hu-HU" dirty="0"/>
              <a:t>könnyen túlléphető</a:t>
            </a:r>
            <a:r>
              <a:rPr lang="de-AT" dirty="0"/>
              <a:t> </a:t>
            </a:r>
            <a:r>
              <a:rPr lang="hu-HU" dirty="0"/>
              <a:t>takarmánykiegészítők vagy </a:t>
            </a:r>
            <a:r>
              <a:rPr lang="de-AT" dirty="0" err="1"/>
              <a:t>mash</a:t>
            </a:r>
            <a:r>
              <a:rPr lang="hu-HU" dirty="0"/>
              <a:t> bevitele után</a:t>
            </a:r>
            <a:endParaRPr lang="de-AT" dirty="0"/>
          </a:p>
          <a:p>
            <a:r>
              <a:rPr lang="hu-HU" dirty="0"/>
              <a:t>a csokoládé melléktermékeivel szennyezett takarmányok</a:t>
            </a:r>
            <a:r>
              <a:rPr lang="de-AT" dirty="0"/>
              <a:t> </a:t>
            </a:r>
            <a:r>
              <a:rPr lang="de-AT" dirty="0" err="1"/>
              <a:t>eset</a:t>
            </a:r>
            <a:r>
              <a:rPr lang="hu-HU" dirty="0"/>
              <a:t>é</a:t>
            </a:r>
            <a:r>
              <a:rPr lang="de-AT" dirty="0"/>
              <a:t>n</a:t>
            </a:r>
            <a:endParaRPr lang="hu-HU" dirty="0"/>
          </a:p>
        </p:txBody>
      </p:sp>
    </p:spTree>
    <p:extLst>
      <p:ext uri="{BB962C8B-B14F-4D97-AF65-F5344CB8AC3E}">
        <p14:creationId xmlns:p14="http://schemas.microsoft.com/office/powerpoint/2010/main" val="14388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Morfin</a:t>
            </a:r>
            <a:r>
              <a:rPr lang="de-AT" dirty="0"/>
              <a:t>/</a:t>
            </a:r>
            <a:r>
              <a:rPr lang="de-AT" dirty="0" err="1"/>
              <a:t>morfium</a:t>
            </a:r>
            <a:r>
              <a:rPr lang="de-AT" dirty="0"/>
              <a:t>: </a:t>
            </a:r>
            <a:r>
              <a:rPr lang="de-AT" dirty="0" err="1"/>
              <a:t>pipacs</a:t>
            </a:r>
            <a:r>
              <a:rPr lang="de-AT" dirty="0"/>
              <a:t> </a:t>
            </a:r>
            <a:r>
              <a:rPr lang="hu-HU" dirty="0"/>
              <a:t>é</a:t>
            </a:r>
            <a:r>
              <a:rPr lang="de-AT" dirty="0"/>
              <a:t>s m</a:t>
            </a:r>
            <a:r>
              <a:rPr lang="hu-HU" dirty="0"/>
              <a:t>á</a:t>
            </a:r>
            <a:r>
              <a:rPr lang="de-AT" dirty="0"/>
              <a:t>kos </a:t>
            </a:r>
            <a:r>
              <a:rPr lang="de-AT" dirty="0" err="1"/>
              <a:t>süti</a:t>
            </a:r>
            <a:endParaRPr lang="hu-HU" dirty="0"/>
          </a:p>
        </p:txBody>
      </p:sp>
      <p:sp>
        <p:nvSpPr>
          <p:cNvPr id="3" name="Inhaltsplatzhalter 2"/>
          <p:cNvSpPr>
            <a:spLocks noGrp="1"/>
          </p:cNvSpPr>
          <p:nvPr>
            <p:ph sz="half" idx="1"/>
          </p:nvPr>
        </p:nvSpPr>
        <p:spPr/>
        <p:txBody>
          <a:bodyPr>
            <a:normAutofit fontScale="85000" lnSpcReduction="10000"/>
          </a:bodyPr>
          <a:lstStyle/>
          <a:p>
            <a:r>
              <a:rPr lang="en-US" dirty="0"/>
              <a:t>A </a:t>
            </a:r>
            <a:r>
              <a:rPr lang="en-US" dirty="0" err="1"/>
              <a:t>morfium</a:t>
            </a:r>
            <a:r>
              <a:rPr lang="en-US" dirty="0"/>
              <a:t> (0,15-0,2 mg/</a:t>
            </a:r>
            <a:r>
              <a:rPr lang="en-US" dirty="0" err="1"/>
              <a:t>testtömeg-kilogramm</a:t>
            </a:r>
            <a:r>
              <a:rPr lang="en-US" dirty="0"/>
              <a:t>) </a:t>
            </a:r>
            <a:r>
              <a:rPr lang="en-US" dirty="0" err="1"/>
              <a:t>hatása</a:t>
            </a:r>
            <a:r>
              <a:rPr lang="en-US" dirty="0"/>
              <a:t> </a:t>
            </a:r>
            <a:r>
              <a:rPr lang="en-US" dirty="0" err="1"/>
              <a:t>lassan</a:t>
            </a:r>
            <a:r>
              <a:rPr lang="en-US" dirty="0"/>
              <a:t> </a:t>
            </a:r>
            <a:r>
              <a:rPr lang="en-US" dirty="0" err="1"/>
              <a:t>kezdődik</a:t>
            </a:r>
            <a:r>
              <a:rPr lang="en-US" dirty="0"/>
              <a:t> (1-5 </a:t>
            </a:r>
            <a:r>
              <a:rPr lang="en-US" dirty="0" err="1"/>
              <a:t>óra</a:t>
            </a:r>
            <a:r>
              <a:rPr lang="en-US" dirty="0"/>
              <a:t>), de </a:t>
            </a:r>
            <a:r>
              <a:rPr lang="en-US" dirty="0" err="1"/>
              <a:t>hosszú</a:t>
            </a:r>
            <a:r>
              <a:rPr lang="en-US" dirty="0"/>
              <a:t> </a:t>
            </a:r>
            <a:r>
              <a:rPr lang="en-US" dirty="0" err="1"/>
              <a:t>ideig</a:t>
            </a:r>
            <a:r>
              <a:rPr lang="en-US" dirty="0"/>
              <a:t> tart (16-28 </a:t>
            </a:r>
            <a:r>
              <a:rPr lang="en-US" dirty="0" err="1"/>
              <a:t>óra</a:t>
            </a:r>
            <a:r>
              <a:rPr lang="en-US" dirty="0"/>
              <a:t>)</a:t>
            </a:r>
          </a:p>
          <a:p>
            <a:r>
              <a:rPr lang="en-US" dirty="0" err="1"/>
              <a:t>akut</a:t>
            </a:r>
            <a:r>
              <a:rPr lang="en-US" dirty="0"/>
              <a:t> </a:t>
            </a:r>
            <a:r>
              <a:rPr lang="en-US" dirty="0" err="1"/>
              <a:t>ízületi</a:t>
            </a:r>
            <a:r>
              <a:rPr lang="en-US" dirty="0"/>
              <a:t> </a:t>
            </a:r>
            <a:r>
              <a:rPr lang="en-US" dirty="0" err="1"/>
              <a:t>gyulladásos</a:t>
            </a:r>
            <a:r>
              <a:rPr lang="en-US" dirty="0"/>
              <a:t> </a:t>
            </a:r>
            <a:r>
              <a:rPr lang="en-US" dirty="0" err="1"/>
              <a:t>modellben</a:t>
            </a:r>
            <a:r>
              <a:rPr lang="en-US" dirty="0"/>
              <a:t> </a:t>
            </a:r>
            <a:r>
              <a:rPr lang="en-US" dirty="0" err="1"/>
              <a:t>csökkentette</a:t>
            </a:r>
            <a:r>
              <a:rPr lang="en-US" dirty="0"/>
              <a:t> a </a:t>
            </a:r>
            <a:r>
              <a:rPr lang="en-US" dirty="0" err="1"/>
              <a:t>sántaságot</a:t>
            </a:r>
            <a:r>
              <a:rPr lang="en-US" dirty="0"/>
              <a:t>, </a:t>
            </a:r>
            <a:r>
              <a:rPr lang="en-US" dirty="0" err="1"/>
              <a:t>javította</a:t>
            </a:r>
            <a:r>
              <a:rPr lang="en-US" dirty="0"/>
              <a:t> a </a:t>
            </a:r>
            <a:r>
              <a:rPr lang="en-US" dirty="0" err="1"/>
              <a:t>nyugalmi</a:t>
            </a:r>
            <a:r>
              <a:rPr lang="en-US" dirty="0"/>
              <a:t> </a:t>
            </a:r>
            <a:r>
              <a:rPr lang="en-US" dirty="0" err="1"/>
              <a:t>teherbírást</a:t>
            </a:r>
            <a:r>
              <a:rPr lang="en-US" dirty="0"/>
              <a:t> </a:t>
            </a:r>
            <a:r>
              <a:rPr lang="en-US" dirty="0" err="1"/>
              <a:t>és</a:t>
            </a:r>
            <a:r>
              <a:rPr lang="en-US" dirty="0"/>
              <a:t> a </a:t>
            </a:r>
            <a:r>
              <a:rPr lang="en-US" dirty="0" err="1"/>
              <a:t>mozgástartományt</a:t>
            </a:r>
            <a:r>
              <a:rPr lang="en-US" dirty="0"/>
              <a:t> </a:t>
            </a:r>
            <a:r>
              <a:rPr lang="en-US" dirty="0" err="1"/>
              <a:t>mozgás</a:t>
            </a:r>
            <a:r>
              <a:rPr lang="en-US" dirty="0"/>
              <a:t> </a:t>
            </a:r>
            <a:r>
              <a:rPr lang="en-US" dirty="0" err="1"/>
              <a:t>közben</a:t>
            </a:r>
            <a:r>
              <a:rPr lang="en-US" dirty="0"/>
              <a:t> </a:t>
            </a:r>
            <a:endParaRPr lang="hu-HU" dirty="0"/>
          </a:p>
        </p:txBody>
      </p:sp>
      <p:sp>
        <p:nvSpPr>
          <p:cNvPr id="4" name="Inhaltsplatzhalter 3"/>
          <p:cNvSpPr>
            <a:spLocks noGrp="1"/>
          </p:cNvSpPr>
          <p:nvPr>
            <p:ph sz="half" idx="2"/>
          </p:nvPr>
        </p:nvSpPr>
        <p:spPr>
          <a:xfrm>
            <a:off x="6740327" y="1600200"/>
            <a:ext cx="4914900" cy="4571999"/>
          </a:xfrm>
        </p:spPr>
        <p:txBody>
          <a:bodyPr>
            <a:normAutofit fontScale="85000" lnSpcReduction="10000"/>
          </a:bodyPr>
          <a:lstStyle/>
          <a:p>
            <a:pPr marL="0" indent="0">
              <a:buNone/>
            </a:pPr>
            <a:r>
              <a:rPr lang="de-AT" dirty="0" err="1"/>
              <a:t>Tanulm</a:t>
            </a:r>
            <a:r>
              <a:rPr lang="hu-HU" dirty="0"/>
              <a:t>á</a:t>
            </a:r>
            <a:r>
              <a:rPr lang="de-AT" dirty="0" err="1"/>
              <a:t>ny</a:t>
            </a:r>
            <a:r>
              <a:rPr lang="de-AT" dirty="0"/>
              <a:t>:</a:t>
            </a:r>
          </a:p>
          <a:p>
            <a:r>
              <a:rPr lang="hu-HU" dirty="0"/>
              <a:t>klinikai tünetek megjelenése egyidejűleg elfogyasztott alkaloidák </a:t>
            </a:r>
            <a:r>
              <a:rPr lang="de-AT" dirty="0" err="1"/>
              <a:t>eset</a:t>
            </a:r>
            <a:r>
              <a:rPr lang="hu-HU" dirty="0"/>
              <a:t>é</a:t>
            </a:r>
            <a:r>
              <a:rPr lang="de-AT" dirty="0"/>
              <a:t>n (</a:t>
            </a:r>
            <a:r>
              <a:rPr lang="de-AT" dirty="0" err="1"/>
              <a:t>morfin</a:t>
            </a:r>
            <a:r>
              <a:rPr lang="de-AT" dirty="0"/>
              <a:t>,</a:t>
            </a:r>
            <a:r>
              <a:rPr lang="hu-HU" dirty="0"/>
              <a:t>kodein tebain</a:t>
            </a:r>
            <a:r>
              <a:rPr lang="de-AT" dirty="0"/>
              <a:t>)</a:t>
            </a:r>
          </a:p>
          <a:p>
            <a:r>
              <a:rPr lang="de-AT" dirty="0"/>
              <a:t>a </a:t>
            </a:r>
            <a:r>
              <a:rPr lang="hu-HU" dirty="0"/>
              <a:t>morfium</a:t>
            </a:r>
            <a:r>
              <a:rPr lang="de-AT" dirty="0" err="1"/>
              <a:t>nak</a:t>
            </a:r>
            <a:r>
              <a:rPr lang="hu-HU" dirty="0"/>
              <a:t> alacsony </a:t>
            </a:r>
            <a:r>
              <a:rPr lang="de-AT" dirty="0" err="1"/>
              <a:t>az</a:t>
            </a:r>
            <a:r>
              <a:rPr lang="de-AT" dirty="0"/>
              <a:t> </a:t>
            </a:r>
            <a:r>
              <a:rPr lang="hu-HU" dirty="0"/>
              <a:t>orális biohasznosul</a:t>
            </a:r>
            <a:r>
              <a:rPr lang="de-AT" dirty="0"/>
              <a:t>a: k</a:t>
            </a:r>
            <a:r>
              <a:rPr lang="hu-HU" dirty="0"/>
              <a:t>örülbelül 20%</a:t>
            </a:r>
            <a:endParaRPr lang="de-AT" dirty="0"/>
          </a:p>
          <a:p>
            <a:r>
              <a:rPr lang="hu-HU" dirty="0"/>
              <a:t>egy 500 kg-os lónak 250 mg morfint kellene elfogyasztania</a:t>
            </a:r>
            <a:endParaRPr lang="de-AT" dirty="0"/>
          </a:p>
          <a:p>
            <a:r>
              <a:rPr lang="de-AT" dirty="0" err="1"/>
              <a:t>egy</a:t>
            </a:r>
            <a:r>
              <a:rPr lang="hu-HU" dirty="0"/>
              <a:t> expozíciót feltételezve ehhez több, mint</a:t>
            </a:r>
            <a:r>
              <a:rPr lang="de-AT" dirty="0"/>
              <a:t> </a:t>
            </a:r>
            <a:r>
              <a:rPr lang="hu-HU" dirty="0"/>
              <a:t>200 mákos kifli</a:t>
            </a:r>
            <a:r>
              <a:rPr lang="de-AT" dirty="0"/>
              <a:t>t </a:t>
            </a:r>
            <a:r>
              <a:rPr lang="de-AT" dirty="0" err="1"/>
              <a:t>vagy</a:t>
            </a:r>
            <a:r>
              <a:rPr lang="hu-HU" dirty="0"/>
              <a:t> több mint 200 mákos zsemle</a:t>
            </a:r>
            <a:r>
              <a:rPr lang="de-AT" dirty="0"/>
              <a:t>t </a:t>
            </a:r>
            <a:r>
              <a:rPr lang="de-AT" dirty="0" err="1"/>
              <a:t>kell</a:t>
            </a:r>
            <a:r>
              <a:rPr lang="hu-HU" dirty="0"/>
              <a:t> rövid időn belüli elfogyaszt</a:t>
            </a:r>
            <a:r>
              <a:rPr lang="de-AT" dirty="0" err="1"/>
              <a:t>ani</a:t>
            </a:r>
            <a:endParaRPr lang="de-AT" dirty="0"/>
          </a:p>
          <a:p>
            <a:r>
              <a:rPr lang="de-AT" dirty="0"/>
              <a:t>e</a:t>
            </a:r>
            <a:r>
              <a:rPr lang="hu-HU" dirty="0"/>
              <a:t>zzel szemben, takarmányszennyezés esetén </a:t>
            </a:r>
            <a:r>
              <a:rPr lang="de-AT" dirty="0"/>
              <a:t>(</a:t>
            </a:r>
            <a:r>
              <a:rPr lang="hu-HU" dirty="0"/>
              <a:t>morfiumban gazdag ópiummák növényekkel</a:t>
            </a:r>
            <a:r>
              <a:rPr lang="de-AT" dirty="0"/>
              <a:t>)</a:t>
            </a:r>
            <a:r>
              <a:rPr lang="hu-HU" dirty="0"/>
              <a:t> </a:t>
            </a:r>
            <a:r>
              <a:rPr lang="de-AT" dirty="0" err="1"/>
              <a:t>takarm</a:t>
            </a:r>
            <a:r>
              <a:rPr lang="hu-HU" dirty="0"/>
              <a:t>á</a:t>
            </a:r>
            <a:r>
              <a:rPr lang="de-AT" dirty="0" err="1"/>
              <a:t>ny</a:t>
            </a:r>
            <a:r>
              <a:rPr lang="de-AT" dirty="0"/>
              <a:t>-</a:t>
            </a:r>
            <a:r>
              <a:rPr lang="hu-HU" dirty="0"/>
              <a:t>szárazanyag grammjában10.000 </a:t>
            </a:r>
            <a:r>
              <a:rPr lang="el-GR" dirty="0"/>
              <a:t>μ</a:t>
            </a:r>
            <a:r>
              <a:rPr lang="hu-HU" dirty="0"/>
              <a:t>g morfium</a:t>
            </a:r>
            <a:r>
              <a:rPr lang="de-AT" dirty="0"/>
              <a:t> </a:t>
            </a:r>
            <a:r>
              <a:rPr lang="de-AT" dirty="0" err="1"/>
              <a:t>lehet</a:t>
            </a:r>
            <a:r>
              <a:rPr lang="hu-HU" dirty="0"/>
              <a:t>, ez megfelel 29 g mák</a:t>
            </a:r>
            <a:r>
              <a:rPr lang="de-AT" dirty="0" err="1"/>
              <a:t>növ</a:t>
            </a:r>
            <a:r>
              <a:rPr lang="hu-HU" dirty="0"/>
              <a:t>é</a:t>
            </a:r>
            <a:r>
              <a:rPr lang="de-AT" dirty="0" err="1"/>
              <a:t>ny</a:t>
            </a:r>
            <a:r>
              <a:rPr lang="hu-HU" dirty="0"/>
              <a:t> bevitelének</a:t>
            </a:r>
          </a:p>
        </p:txBody>
      </p:sp>
      <p:pic>
        <p:nvPicPr>
          <p:cNvPr id="5" name="Grafik 4"/>
          <p:cNvPicPr>
            <a:picLocks noChangeAspect="1"/>
          </p:cNvPicPr>
          <p:nvPr/>
        </p:nvPicPr>
        <p:blipFill>
          <a:blip r:embed="rId2"/>
          <a:stretch>
            <a:fillRect/>
          </a:stretch>
        </p:blipFill>
        <p:spPr>
          <a:xfrm>
            <a:off x="339213" y="3257899"/>
            <a:ext cx="3742336" cy="2043070"/>
          </a:xfrm>
          <a:prstGeom prst="rect">
            <a:avLst/>
          </a:prstGeom>
        </p:spPr>
      </p:pic>
      <p:pic>
        <p:nvPicPr>
          <p:cNvPr id="6" name="Grafik 5"/>
          <p:cNvPicPr>
            <a:picLocks noChangeAspect="1"/>
          </p:cNvPicPr>
          <p:nvPr/>
        </p:nvPicPr>
        <p:blipFill>
          <a:blip r:embed="rId3"/>
          <a:stretch>
            <a:fillRect/>
          </a:stretch>
        </p:blipFill>
        <p:spPr>
          <a:xfrm>
            <a:off x="3335795" y="4771505"/>
            <a:ext cx="2943017" cy="1904305"/>
          </a:xfrm>
          <a:prstGeom prst="rect">
            <a:avLst/>
          </a:prstGeom>
        </p:spPr>
      </p:pic>
      <p:cxnSp>
        <p:nvCxnSpPr>
          <p:cNvPr id="8" name="Gerade Verbindung mit Pfeil 7"/>
          <p:cNvCxnSpPr/>
          <p:nvPr/>
        </p:nvCxnSpPr>
        <p:spPr>
          <a:xfrm>
            <a:off x="3092335" y="4239491"/>
            <a:ext cx="881149" cy="955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stretch>
            <a:fillRect/>
          </a:stretch>
        </p:blipFill>
        <p:spPr>
          <a:xfrm>
            <a:off x="4006508" y="4029978"/>
            <a:ext cx="1681455" cy="1803005"/>
          </a:xfrm>
          <a:prstGeom prst="rect">
            <a:avLst/>
          </a:prstGeom>
        </p:spPr>
      </p:pic>
    </p:spTree>
    <p:extLst>
      <p:ext uri="{BB962C8B-B14F-4D97-AF65-F5344CB8AC3E}">
        <p14:creationId xmlns:p14="http://schemas.microsoft.com/office/powerpoint/2010/main" val="243597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Hordenin</a:t>
            </a:r>
            <a:endParaRPr lang="hu-HU" dirty="0"/>
          </a:p>
        </p:txBody>
      </p:sp>
      <p:sp>
        <p:nvSpPr>
          <p:cNvPr id="4" name="Textplatzhalter 3"/>
          <p:cNvSpPr>
            <a:spLocks noGrp="1"/>
          </p:cNvSpPr>
          <p:nvPr>
            <p:ph type="body" sz="half" idx="2"/>
          </p:nvPr>
        </p:nvSpPr>
        <p:spPr>
          <a:xfrm>
            <a:off x="1104899" y="1600200"/>
            <a:ext cx="10059094" cy="4572000"/>
          </a:xfrm>
        </p:spPr>
        <p:txBody>
          <a:bodyPr/>
          <a:lstStyle/>
          <a:p>
            <a:r>
              <a:rPr lang="hu-HU" dirty="0"/>
              <a:t>szerkezetileg rokon az adrenalinnal és az efedrinnel, és szimpatomimetikus stimulánsnak minősül</a:t>
            </a:r>
            <a:endParaRPr lang="de-AT" dirty="0"/>
          </a:p>
          <a:p>
            <a:pPr marL="285750" indent="-285750">
              <a:buFont typeface="Arial" panose="020B0604020202020204" pitchFamily="34" charset="0"/>
              <a:buChar char="•"/>
            </a:pPr>
            <a:r>
              <a:rPr lang="hu-HU" dirty="0"/>
              <a:t>stimulálhatja a központi idegrendszert, és növelheti a szívverést, a vérnyomást és a légzésszámot</a:t>
            </a:r>
            <a:endParaRPr lang="de-AT" dirty="0"/>
          </a:p>
          <a:p>
            <a:pPr marL="285750" indent="-285750">
              <a:buFont typeface="Arial" panose="020B0604020202020204" pitchFamily="34" charset="0"/>
              <a:buChar char="•"/>
            </a:pPr>
            <a:r>
              <a:rPr lang="hu-HU" dirty="0"/>
              <a:t>ezek a hatások rövid ideig tartanak, és nagy dózisokat igényelnek</a:t>
            </a:r>
            <a:endParaRPr lang="de-AT" dirty="0"/>
          </a:p>
          <a:p>
            <a:r>
              <a:rPr lang="de-AT" dirty="0"/>
              <a:t>a</a:t>
            </a:r>
            <a:r>
              <a:rPr lang="hu-HU" dirty="0"/>
              <a:t> hordenin az árpában (Hordeum vulgare) természetesen megtalálható</a:t>
            </a:r>
            <a:r>
              <a:rPr lang="de-AT" dirty="0"/>
              <a:t> (f</a:t>
            </a:r>
            <a:r>
              <a:rPr lang="hu-HU" dirty="0"/>
              <a:t>ő</a:t>
            </a:r>
            <a:r>
              <a:rPr lang="de-AT" dirty="0"/>
              <a:t>leg </a:t>
            </a:r>
            <a:r>
              <a:rPr lang="de-AT" dirty="0" err="1"/>
              <a:t>cs</a:t>
            </a:r>
            <a:r>
              <a:rPr lang="hu-HU" dirty="0"/>
              <a:t>í</a:t>
            </a:r>
            <a:r>
              <a:rPr lang="de-AT" dirty="0" err="1"/>
              <a:t>raztat</a:t>
            </a:r>
            <a:r>
              <a:rPr lang="hu-HU" dirty="0"/>
              <a:t>á</a:t>
            </a:r>
            <a:r>
              <a:rPr lang="de-AT" dirty="0"/>
              <a:t>skor)</a:t>
            </a:r>
          </a:p>
          <a:p>
            <a:r>
              <a:rPr lang="hu-HU" dirty="0"/>
              <a:t>algákban, kaktuszokban és néhány fűfajban is megtalálható</a:t>
            </a:r>
            <a:r>
              <a:rPr lang="de-AT" dirty="0"/>
              <a:t> (</a:t>
            </a:r>
            <a:r>
              <a:rPr lang="hu-HU" dirty="0"/>
              <a:t>hasonló a keserű narancsban található stimulánsokhoz</a:t>
            </a:r>
            <a:r>
              <a:rPr lang="de-AT" dirty="0"/>
              <a:t>)</a:t>
            </a:r>
          </a:p>
          <a:p>
            <a:r>
              <a:rPr lang="de-AT" dirty="0" err="1"/>
              <a:t>Emberi</a:t>
            </a:r>
            <a:r>
              <a:rPr lang="de-AT" dirty="0"/>
              <a:t> </a:t>
            </a:r>
            <a:r>
              <a:rPr lang="de-AT" dirty="0" err="1"/>
              <a:t>fogyaszt</a:t>
            </a:r>
            <a:r>
              <a:rPr lang="hu-HU" dirty="0"/>
              <a:t>á</a:t>
            </a:r>
            <a:r>
              <a:rPr lang="de-AT" dirty="0"/>
              <a:t>s: a h</a:t>
            </a:r>
            <a:r>
              <a:rPr lang="hu-HU" dirty="0"/>
              <a:t>ordenin számos, sportteljesítményre és fogyásra használt étrend-kiegészítőben szerepel</a:t>
            </a:r>
          </a:p>
        </p:txBody>
      </p:sp>
    </p:spTree>
    <p:extLst>
      <p:ext uri="{BB962C8B-B14F-4D97-AF65-F5344CB8AC3E}">
        <p14:creationId xmlns:p14="http://schemas.microsoft.com/office/powerpoint/2010/main" val="166006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AT" dirty="0"/>
              <a:t>K</a:t>
            </a:r>
            <a:r>
              <a:rPr lang="hu-HU" dirty="0"/>
              <a:t>annabinoid</a:t>
            </a:r>
            <a:r>
              <a:rPr lang="de-AT" dirty="0"/>
              <a:t>ok</a:t>
            </a:r>
            <a:endParaRPr lang="hu-HU" dirty="0"/>
          </a:p>
        </p:txBody>
      </p:sp>
      <p:pic>
        <p:nvPicPr>
          <p:cNvPr id="10" name="Inhaltsplatzhalter 9"/>
          <p:cNvPicPr>
            <a:picLocks noGrp="1" noChangeAspect="1"/>
          </p:cNvPicPr>
          <p:nvPr>
            <p:ph idx="1"/>
          </p:nvPr>
        </p:nvPicPr>
        <p:blipFill>
          <a:blip r:embed="rId2"/>
          <a:stretch>
            <a:fillRect/>
          </a:stretch>
        </p:blipFill>
        <p:spPr>
          <a:xfrm>
            <a:off x="5641975" y="2351568"/>
            <a:ext cx="5445125" cy="3069263"/>
          </a:xfrm>
          <a:prstGeom prst="rect">
            <a:avLst/>
          </a:prstGeom>
        </p:spPr>
      </p:pic>
      <p:sp>
        <p:nvSpPr>
          <p:cNvPr id="9" name="Textplatzhalter 8"/>
          <p:cNvSpPr>
            <a:spLocks noGrp="1"/>
          </p:cNvSpPr>
          <p:nvPr>
            <p:ph type="body" sz="half" idx="2"/>
          </p:nvPr>
        </p:nvSpPr>
        <p:spPr/>
        <p:txBody>
          <a:bodyPr>
            <a:normAutofit/>
          </a:bodyPr>
          <a:lstStyle/>
          <a:p>
            <a:r>
              <a:rPr lang="de-AT" dirty="0"/>
              <a:t>„</a:t>
            </a:r>
            <a:r>
              <a:rPr lang="hu-HU" dirty="0"/>
              <a:t>Valószínűleg szennyezett takarmány a hibás a II. Erzsébet királynő tulajdonában lévő versenyló pozitív doppingtesztjéért</a:t>
            </a:r>
            <a:r>
              <a:rPr lang="de-AT" dirty="0"/>
              <a:t>“.</a:t>
            </a:r>
          </a:p>
          <a:p>
            <a:r>
              <a:rPr lang="hu-HU" dirty="0"/>
              <a:t>Estimate, aki 2013-ban megnyerte a Royal Ascotban a rangos Gold Cupot, egyike volt annak a nyolc lónak, amelynek morfiumtartalma pozitív volt a versenyek után vett mintákban.</a:t>
            </a:r>
            <a:endParaRPr lang="de-AT" dirty="0"/>
          </a:p>
          <a:p>
            <a:r>
              <a:rPr lang="hu-HU" dirty="0"/>
              <a:t>A Dodson &amp; Horrell beszállító cég a múlt hónapban közölte, hogy teljeskörű vizsgálatot indított az ügyben, mivel a </a:t>
            </a:r>
            <a:r>
              <a:rPr lang="de-AT" dirty="0"/>
              <a:t>dopping</a:t>
            </a:r>
            <a:r>
              <a:rPr lang="hu-HU" dirty="0"/>
              <a:t>szer forrása feltehetően egy tétel szennyezett takarmány volt.</a:t>
            </a:r>
            <a:endParaRPr lang="de-AT" dirty="0"/>
          </a:p>
          <a:p>
            <a:r>
              <a:rPr lang="de-AT" dirty="0"/>
              <a:t>A Cannabis ültetv</a:t>
            </a:r>
            <a:r>
              <a:rPr lang="hu-HU" dirty="0"/>
              <a:t>é</a:t>
            </a:r>
            <a:r>
              <a:rPr lang="de-AT" dirty="0"/>
              <a:t>nyek sz</a:t>
            </a:r>
            <a:r>
              <a:rPr lang="hu-HU" dirty="0"/>
              <a:t>á</a:t>
            </a:r>
            <a:r>
              <a:rPr lang="de-AT" dirty="0"/>
              <a:t>ma rohamosan növekszik, ahogy a piac n</a:t>
            </a:r>
            <a:r>
              <a:rPr lang="hu-HU" dirty="0"/>
              <a:t>ő</a:t>
            </a:r>
            <a:r>
              <a:rPr lang="de-AT" dirty="0"/>
              <a:t>.</a:t>
            </a:r>
            <a:endParaRPr lang="hu-HU" dirty="0"/>
          </a:p>
        </p:txBody>
      </p:sp>
      <p:sp>
        <p:nvSpPr>
          <p:cNvPr id="11" name="Textfeld 10"/>
          <p:cNvSpPr txBox="1"/>
          <p:nvPr/>
        </p:nvSpPr>
        <p:spPr>
          <a:xfrm>
            <a:off x="5810597" y="1982236"/>
            <a:ext cx="4330481" cy="369332"/>
          </a:xfrm>
          <a:prstGeom prst="rect">
            <a:avLst/>
          </a:prstGeom>
          <a:noFill/>
        </p:spPr>
        <p:txBody>
          <a:bodyPr wrap="none" rtlCol="0">
            <a:spAutoFit/>
          </a:bodyPr>
          <a:lstStyle/>
          <a:p>
            <a:r>
              <a:rPr lang="de-AT" dirty="0"/>
              <a:t>Royal Ascot: </a:t>
            </a:r>
            <a:r>
              <a:rPr lang="hu-HU" dirty="0"/>
              <a:t>£80,625</a:t>
            </a:r>
            <a:r>
              <a:rPr lang="de-AT" dirty="0"/>
              <a:t> pénzdíj vesztes</a:t>
            </a:r>
            <a:r>
              <a:rPr lang="hu-HU" dirty="0"/>
              <a:t>é</a:t>
            </a:r>
            <a:r>
              <a:rPr lang="de-AT" dirty="0"/>
              <a:t>g</a:t>
            </a:r>
            <a:endParaRPr lang="hu-HU" dirty="0"/>
          </a:p>
        </p:txBody>
      </p:sp>
    </p:spTree>
    <p:extLst>
      <p:ext uri="{BB962C8B-B14F-4D97-AF65-F5344CB8AC3E}">
        <p14:creationId xmlns:p14="http://schemas.microsoft.com/office/powerpoint/2010/main" val="185269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Az</a:t>
            </a:r>
            <a:r>
              <a:rPr lang="de-AT" dirty="0"/>
              <a:t> </a:t>
            </a:r>
            <a:r>
              <a:rPr lang="de-AT" dirty="0" err="1"/>
              <a:t>arpa</a:t>
            </a:r>
            <a:r>
              <a:rPr lang="de-AT" dirty="0"/>
              <a:t> es a </a:t>
            </a:r>
            <a:r>
              <a:rPr lang="de-AT" dirty="0" err="1"/>
              <a:t>hordenin</a:t>
            </a:r>
            <a:endParaRPr lang="hu-HU" dirty="0"/>
          </a:p>
        </p:txBody>
      </p:sp>
      <p:sp>
        <p:nvSpPr>
          <p:cNvPr id="3" name="Inhaltsplatzhalter 2"/>
          <p:cNvSpPr>
            <a:spLocks noGrp="1"/>
          </p:cNvSpPr>
          <p:nvPr>
            <p:ph idx="1"/>
          </p:nvPr>
        </p:nvSpPr>
        <p:spPr/>
        <p:txBody>
          <a:bodyPr/>
          <a:lstStyle/>
          <a:p>
            <a:r>
              <a:rPr lang="en-US" dirty="0" err="1"/>
              <a:t>azok</a:t>
            </a:r>
            <a:r>
              <a:rPr lang="en-US" dirty="0"/>
              <a:t> a </a:t>
            </a:r>
            <a:r>
              <a:rPr lang="en-US" dirty="0" err="1"/>
              <a:t>lovak</a:t>
            </a:r>
            <a:r>
              <a:rPr lang="en-US" dirty="0"/>
              <a:t>, </a:t>
            </a:r>
            <a:r>
              <a:rPr lang="en-US" dirty="0" err="1"/>
              <a:t>amelyek</a:t>
            </a:r>
            <a:r>
              <a:rPr lang="en-US" dirty="0"/>
              <a:t> </a:t>
            </a:r>
            <a:r>
              <a:rPr lang="en-US" dirty="0" err="1"/>
              <a:t>naponta</a:t>
            </a:r>
            <a:r>
              <a:rPr lang="en-US" dirty="0"/>
              <a:t> 1 kg </a:t>
            </a:r>
            <a:r>
              <a:rPr lang="en-US" dirty="0" err="1"/>
              <a:t>árpát</a:t>
            </a:r>
            <a:r>
              <a:rPr lang="en-US" dirty="0"/>
              <a:t> </a:t>
            </a:r>
            <a:r>
              <a:rPr lang="en-US" dirty="0" err="1"/>
              <a:t>kaptak</a:t>
            </a:r>
            <a:r>
              <a:rPr lang="en-US" dirty="0"/>
              <a:t> (</a:t>
            </a:r>
            <a:r>
              <a:rPr lang="en-US" dirty="0" err="1"/>
              <a:t>hordenin</a:t>
            </a:r>
            <a:r>
              <a:rPr lang="en-US" dirty="0"/>
              <a:t> </a:t>
            </a:r>
            <a:r>
              <a:rPr lang="en-US" dirty="0" err="1"/>
              <a:t>tartalom</a:t>
            </a:r>
            <a:r>
              <a:rPr lang="en-US" dirty="0"/>
              <a:t> ≈ 0,05% SZA), kb. 500 mg </a:t>
            </a:r>
            <a:r>
              <a:rPr lang="en-US" dirty="0" err="1"/>
              <a:t>hordenint</a:t>
            </a:r>
            <a:r>
              <a:rPr lang="en-US" dirty="0"/>
              <a:t> (≈ 1 mg/kg </a:t>
            </a:r>
            <a:r>
              <a:rPr lang="en-US" dirty="0" err="1"/>
              <a:t>ttkg</a:t>
            </a:r>
            <a:r>
              <a:rPr lang="en-US" dirty="0"/>
              <a:t>) </a:t>
            </a:r>
            <a:r>
              <a:rPr lang="en-US" dirty="0" err="1"/>
              <a:t>juttatnak</a:t>
            </a:r>
            <a:r>
              <a:rPr lang="en-US" dirty="0"/>
              <a:t> a </a:t>
            </a:r>
            <a:r>
              <a:rPr lang="en-US" dirty="0" err="1"/>
              <a:t>szervezetükbe</a:t>
            </a:r>
            <a:endParaRPr lang="hu-HU" dirty="0"/>
          </a:p>
        </p:txBody>
      </p:sp>
      <p:sp>
        <p:nvSpPr>
          <p:cNvPr id="4" name="Textplatzhalter 3"/>
          <p:cNvSpPr>
            <a:spLocks noGrp="1"/>
          </p:cNvSpPr>
          <p:nvPr>
            <p:ph type="body" sz="half" idx="2"/>
          </p:nvPr>
        </p:nvSpPr>
        <p:spPr/>
        <p:txBody>
          <a:bodyPr>
            <a:normAutofit fontScale="92500" lnSpcReduction="10000"/>
          </a:bodyPr>
          <a:lstStyle/>
          <a:p>
            <a:r>
              <a:rPr lang="en-US" dirty="0" err="1"/>
              <a:t>klinikai</a:t>
            </a:r>
            <a:r>
              <a:rPr lang="en-US" dirty="0"/>
              <a:t> hat</a:t>
            </a:r>
            <a:r>
              <a:rPr lang="hu-HU" dirty="0"/>
              <a:t>á</a:t>
            </a:r>
            <a:r>
              <a:rPr lang="en-US" dirty="0"/>
              <a:t>s </a:t>
            </a:r>
            <a:r>
              <a:rPr lang="en-US" dirty="0" err="1"/>
              <a:t>megjelenes</a:t>
            </a:r>
            <a:r>
              <a:rPr lang="hu-HU" dirty="0"/>
              <a:t>é</a:t>
            </a:r>
            <a:r>
              <a:rPr lang="en-US" dirty="0" err="1"/>
              <a:t>hez</a:t>
            </a:r>
            <a:r>
              <a:rPr lang="en-US" dirty="0"/>
              <a:t> </a:t>
            </a:r>
            <a:r>
              <a:rPr lang="en-US" dirty="0" err="1"/>
              <a:t>szüks</a:t>
            </a:r>
            <a:r>
              <a:rPr lang="hu-HU" dirty="0"/>
              <a:t>é</a:t>
            </a:r>
            <a:r>
              <a:rPr lang="en-US" dirty="0" err="1"/>
              <a:t>ges</a:t>
            </a:r>
            <a:r>
              <a:rPr lang="en-US" dirty="0"/>
              <a:t> </a:t>
            </a:r>
            <a:r>
              <a:rPr lang="en-US" dirty="0" err="1"/>
              <a:t>mennyiseg</a:t>
            </a:r>
            <a:r>
              <a:rPr lang="en-US" dirty="0"/>
              <a:t>: </a:t>
            </a:r>
            <a:r>
              <a:rPr lang="en-US" dirty="0" err="1"/>
              <a:t>sz</a:t>
            </a:r>
            <a:r>
              <a:rPr lang="hu-HU" dirty="0"/>
              <a:t>á</a:t>
            </a:r>
            <a:r>
              <a:rPr lang="en-US" dirty="0" err="1"/>
              <a:t>jon</a:t>
            </a:r>
            <a:r>
              <a:rPr lang="en-US" dirty="0"/>
              <a:t> at 2.0 </a:t>
            </a:r>
            <a:r>
              <a:rPr lang="en-US" dirty="0" err="1"/>
              <a:t>mgkg</a:t>
            </a:r>
            <a:r>
              <a:rPr lang="en-US" dirty="0"/>
              <a:t> </a:t>
            </a:r>
            <a:r>
              <a:rPr lang="en-US" dirty="0" err="1"/>
              <a:t>ttkg</a:t>
            </a:r>
            <a:r>
              <a:rPr lang="en-US" dirty="0"/>
              <a:t> (1000mg/500kg)</a:t>
            </a:r>
            <a:endParaRPr lang="de-AT" dirty="0"/>
          </a:p>
          <a:p>
            <a:endParaRPr lang="de-AT" dirty="0"/>
          </a:p>
          <a:p>
            <a:r>
              <a:rPr lang="hu-HU" dirty="0"/>
              <a:t>farmakológiai hatásaihoz a hatás helyén</a:t>
            </a:r>
            <a:r>
              <a:rPr lang="de-AT" dirty="0"/>
              <a:t> (CNS) </a:t>
            </a:r>
            <a:r>
              <a:rPr lang="de-AT" dirty="0" err="1"/>
              <a:t>kell</a:t>
            </a:r>
            <a:r>
              <a:rPr lang="de-AT" dirty="0"/>
              <a:t> </a:t>
            </a:r>
            <a:r>
              <a:rPr lang="hu-HU" dirty="0"/>
              <a:t>magas hatóanyagoncentráció</a:t>
            </a:r>
            <a:r>
              <a:rPr lang="de-AT" dirty="0"/>
              <a:t>t </a:t>
            </a:r>
            <a:r>
              <a:rPr lang="de-AT" dirty="0" err="1"/>
              <a:t>el</a:t>
            </a:r>
            <a:r>
              <a:rPr lang="hu-HU" dirty="0"/>
              <a:t>é</a:t>
            </a:r>
            <a:r>
              <a:rPr lang="de-AT" dirty="0" err="1"/>
              <a:t>rni</a:t>
            </a:r>
            <a:endParaRPr lang="de-AT" dirty="0"/>
          </a:p>
          <a:p>
            <a:r>
              <a:rPr lang="hu-HU" dirty="0"/>
              <a:t>szájon át történő beadásakor a vér szintje</a:t>
            </a:r>
            <a:r>
              <a:rPr lang="de-AT" dirty="0"/>
              <a:t> </a:t>
            </a:r>
            <a:r>
              <a:rPr lang="hu-HU" dirty="0"/>
              <a:t>átlagosan körülbelül 0,1 </a:t>
            </a:r>
            <a:r>
              <a:rPr lang="hu-HU" dirty="0">
                <a:latin typeface="Calibri" panose="020F0502020204030204" pitchFamily="34" charset="0"/>
                <a:cs typeface="Calibri" panose="020F0502020204030204" pitchFamily="34" charset="0"/>
              </a:rPr>
              <a:t>µ</a:t>
            </a:r>
            <a:r>
              <a:rPr lang="hu-HU" dirty="0"/>
              <a:t>g/ml volt, és nem volt elégséges ahhoz, hogy a hormonhatást kiváltsa</a:t>
            </a:r>
            <a:endParaRPr lang="de-AT" dirty="0"/>
          </a:p>
          <a:p>
            <a:r>
              <a:rPr lang="de-AT" dirty="0"/>
              <a:t>DE!: </a:t>
            </a:r>
            <a:r>
              <a:rPr lang="hu-HU" dirty="0"/>
              <a:t>a hordenin vizeletszintje</a:t>
            </a:r>
            <a:r>
              <a:rPr lang="de-AT" dirty="0"/>
              <a:t> </a:t>
            </a:r>
            <a:r>
              <a:rPr lang="hu-HU" dirty="0"/>
              <a:t>az ilyen orális adagok után viszonylag magas volt, átlagosan kb.200 µg/ml</a:t>
            </a:r>
            <a:endParaRPr lang="de-AT" dirty="0"/>
          </a:p>
          <a:p>
            <a:r>
              <a:rPr lang="hu-HU" dirty="0"/>
              <a:t>Ezen információk alapján úgy tűnik, hogy a magas vizeletkoncentráció nem feltétlenül jelzi a hordenin</a:t>
            </a:r>
            <a:r>
              <a:rPr lang="de-AT" dirty="0"/>
              <a:t> </a:t>
            </a:r>
            <a:r>
              <a:rPr lang="hu-HU" dirty="0"/>
              <a:t>farmakológiai hatást</a:t>
            </a:r>
          </a:p>
        </p:txBody>
      </p:sp>
      <p:pic>
        <p:nvPicPr>
          <p:cNvPr id="5" name="Grafik 4"/>
          <p:cNvPicPr>
            <a:picLocks noChangeAspect="1"/>
          </p:cNvPicPr>
          <p:nvPr/>
        </p:nvPicPr>
        <p:blipFill>
          <a:blip r:embed="rId2"/>
          <a:stretch>
            <a:fillRect/>
          </a:stretch>
        </p:blipFill>
        <p:spPr>
          <a:xfrm>
            <a:off x="5842028" y="2923222"/>
            <a:ext cx="2619375" cy="1743075"/>
          </a:xfrm>
          <a:prstGeom prst="rect">
            <a:avLst/>
          </a:prstGeom>
        </p:spPr>
      </p:pic>
      <p:pic>
        <p:nvPicPr>
          <p:cNvPr id="6" name="Grafik 5"/>
          <p:cNvPicPr>
            <a:picLocks noChangeAspect="1"/>
          </p:cNvPicPr>
          <p:nvPr/>
        </p:nvPicPr>
        <p:blipFill>
          <a:blip r:embed="rId3"/>
          <a:stretch>
            <a:fillRect/>
          </a:stretch>
        </p:blipFill>
        <p:spPr>
          <a:xfrm>
            <a:off x="8196347" y="4425962"/>
            <a:ext cx="3530485" cy="1986573"/>
          </a:xfrm>
          <a:prstGeom prst="rect">
            <a:avLst/>
          </a:prstGeom>
        </p:spPr>
      </p:pic>
    </p:spTree>
    <p:extLst>
      <p:ext uri="{BB962C8B-B14F-4D97-AF65-F5344CB8AC3E}">
        <p14:creationId xmlns:p14="http://schemas.microsoft.com/office/powerpoint/2010/main" val="41541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826328" y="1272557"/>
            <a:ext cx="9588262" cy="5120640"/>
          </a:xfrm>
        </p:spPr>
        <p:txBody>
          <a:bodyPr/>
          <a:lstStyle/>
          <a:p>
            <a:pPr lvl="1"/>
            <a:endParaRPr lang="hu-HU" sz="2000" dirty="0"/>
          </a:p>
          <a:p>
            <a:pPr marL="182880" lvl="1">
              <a:spcBef>
                <a:spcPts val="1200"/>
              </a:spcBef>
              <a:spcAft>
                <a:spcPts val="0"/>
              </a:spcAft>
            </a:pPr>
            <a:endParaRPr lang="hu-HU" sz="1600" dirty="0"/>
          </a:p>
          <a:p>
            <a:pPr marL="182880" lvl="1">
              <a:spcBef>
                <a:spcPts val="1200"/>
              </a:spcBef>
              <a:spcAft>
                <a:spcPts val="0"/>
              </a:spcAft>
            </a:pPr>
            <a:r>
              <a:rPr lang="de-AT" b="1" dirty="0" err="1"/>
              <a:t>Paraszimpatikolitikum</a:t>
            </a:r>
            <a:r>
              <a:rPr lang="de-AT" b="1" dirty="0"/>
              <a:t>: </a:t>
            </a:r>
            <a:r>
              <a:rPr lang="de-AT" dirty="0" err="1"/>
              <a:t>bronchodilatáció</a:t>
            </a:r>
            <a:r>
              <a:rPr lang="de-AT" dirty="0"/>
              <a:t>, </a:t>
            </a:r>
            <a:r>
              <a:rPr lang="de-AT" dirty="0" err="1"/>
              <a:t>valamint</a:t>
            </a:r>
            <a:r>
              <a:rPr lang="de-AT" dirty="0"/>
              <a:t> a </a:t>
            </a:r>
            <a:r>
              <a:rPr lang="de-AT" dirty="0" err="1"/>
              <a:t>szívfrekvencia</a:t>
            </a:r>
            <a:r>
              <a:rPr lang="de-AT" dirty="0"/>
              <a:t> </a:t>
            </a:r>
            <a:r>
              <a:rPr lang="de-AT" dirty="0" err="1"/>
              <a:t>növelése</a:t>
            </a:r>
            <a:endParaRPr lang="de-AT" dirty="0"/>
          </a:p>
          <a:p>
            <a:pPr marL="182880" lvl="1">
              <a:spcBef>
                <a:spcPts val="1200"/>
              </a:spcBef>
              <a:spcAft>
                <a:spcPts val="0"/>
              </a:spcAft>
            </a:pPr>
            <a:r>
              <a:rPr lang="hu-HU" b="1" dirty="0"/>
              <a:t>Hioszciamin, szkopolamin, atropin</a:t>
            </a:r>
            <a:r>
              <a:rPr lang="hu-HU" dirty="0"/>
              <a:t>:</a:t>
            </a:r>
          </a:p>
          <a:p>
            <a:pPr marL="640080" lvl="2">
              <a:spcBef>
                <a:spcPts val="1200"/>
              </a:spcBef>
              <a:spcAft>
                <a:spcPts val="0"/>
              </a:spcAft>
            </a:pPr>
            <a:r>
              <a:rPr lang="hu-HU" sz="1600" dirty="0"/>
              <a:t>csattanó maszlag, nadragulya, bolondító beléndek</a:t>
            </a:r>
          </a:p>
          <a:p>
            <a:pPr lvl="1"/>
            <a:r>
              <a:rPr lang="hu-HU" dirty="0" err="1"/>
              <a:t>antikolinerg</a:t>
            </a:r>
            <a:r>
              <a:rPr lang="hu-HU" dirty="0"/>
              <a:t> hatás</a:t>
            </a:r>
            <a:r>
              <a:rPr lang="en-US" dirty="0"/>
              <a:t>, </a:t>
            </a:r>
            <a:r>
              <a:rPr lang="hu-HU" dirty="0"/>
              <a:t>elsősorban a magvakban (abrakba keveredik)</a:t>
            </a:r>
          </a:p>
          <a:p>
            <a:pPr lvl="1"/>
            <a:r>
              <a:rPr lang="hu-HU" dirty="0"/>
              <a:t>lovak: pupillatágulat és extrém súlyos </a:t>
            </a:r>
            <a:r>
              <a:rPr lang="hu-HU" dirty="0" err="1"/>
              <a:t>obstipáció</a:t>
            </a:r>
            <a:endParaRPr lang="hu-HU" dirty="0"/>
          </a:p>
          <a:p>
            <a:endParaRPr lang="hu-HU" dirty="0"/>
          </a:p>
        </p:txBody>
      </p:sp>
      <p:pic>
        <p:nvPicPr>
          <p:cNvPr id="6" name="Kép 5"/>
          <p:cNvPicPr>
            <a:picLocks noChangeAspect="1"/>
          </p:cNvPicPr>
          <p:nvPr/>
        </p:nvPicPr>
        <p:blipFill>
          <a:blip r:embed="rId2"/>
          <a:stretch>
            <a:fillRect/>
          </a:stretch>
        </p:blipFill>
        <p:spPr>
          <a:xfrm>
            <a:off x="1410964" y="4695196"/>
            <a:ext cx="3297533" cy="2144684"/>
          </a:xfrm>
          <a:prstGeom prst="rect">
            <a:avLst/>
          </a:prstGeom>
        </p:spPr>
      </p:pic>
      <p:pic>
        <p:nvPicPr>
          <p:cNvPr id="7" name="Kép 6"/>
          <p:cNvPicPr>
            <a:picLocks noChangeAspect="1"/>
          </p:cNvPicPr>
          <p:nvPr/>
        </p:nvPicPr>
        <p:blipFill>
          <a:blip r:embed="rId3"/>
          <a:stretch>
            <a:fillRect/>
          </a:stretch>
        </p:blipFill>
        <p:spPr>
          <a:xfrm>
            <a:off x="5502928" y="4674114"/>
            <a:ext cx="2481607" cy="2165766"/>
          </a:xfrm>
          <a:prstGeom prst="rect">
            <a:avLst/>
          </a:prstGeom>
        </p:spPr>
      </p:pic>
      <p:pic>
        <p:nvPicPr>
          <p:cNvPr id="8" name="Kép 7"/>
          <p:cNvPicPr>
            <a:picLocks noChangeAspect="1"/>
          </p:cNvPicPr>
          <p:nvPr/>
        </p:nvPicPr>
        <p:blipFill>
          <a:blip r:embed="rId4"/>
          <a:stretch>
            <a:fillRect/>
          </a:stretch>
        </p:blipFill>
        <p:spPr>
          <a:xfrm>
            <a:off x="-10584" y="4696122"/>
            <a:ext cx="1623253" cy="2161878"/>
          </a:xfrm>
          <a:prstGeom prst="rect">
            <a:avLst/>
          </a:prstGeom>
        </p:spPr>
      </p:pic>
      <p:pic>
        <p:nvPicPr>
          <p:cNvPr id="9" name="Kép 8"/>
          <p:cNvPicPr>
            <a:picLocks noChangeAspect="1"/>
          </p:cNvPicPr>
          <p:nvPr/>
        </p:nvPicPr>
        <p:blipFill>
          <a:blip r:embed="rId5"/>
          <a:stretch>
            <a:fillRect/>
          </a:stretch>
        </p:blipFill>
        <p:spPr>
          <a:xfrm>
            <a:off x="4203844" y="4694350"/>
            <a:ext cx="1609147" cy="2145530"/>
          </a:xfrm>
          <a:prstGeom prst="rect">
            <a:avLst/>
          </a:prstGeom>
        </p:spPr>
      </p:pic>
      <p:pic>
        <p:nvPicPr>
          <p:cNvPr id="11" name="Kép 10"/>
          <p:cNvPicPr>
            <a:picLocks noChangeAspect="1"/>
          </p:cNvPicPr>
          <p:nvPr/>
        </p:nvPicPr>
        <p:blipFill>
          <a:blip r:embed="rId6"/>
          <a:stretch>
            <a:fillRect/>
          </a:stretch>
        </p:blipFill>
        <p:spPr>
          <a:xfrm>
            <a:off x="9301944" y="4694350"/>
            <a:ext cx="2890056" cy="2163650"/>
          </a:xfrm>
          <a:prstGeom prst="rect">
            <a:avLst/>
          </a:prstGeom>
        </p:spPr>
      </p:pic>
      <p:pic>
        <p:nvPicPr>
          <p:cNvPr id="12" name="Kép 11"/>
          <p:cNvPicPr>
            <a:picLocks noChangeAspect="1"/>
          </p:cNvPicPr>
          <p:nvPr/>
        </p:nvPicPr>
        <p:blipFill>
          <a:blip r:embed="rId7"/>
          <a:stretch>
            <a:fillRect/>
          </a:stretch>
        </p:blipFill>
        <p:spPr>
          <a:xfrm>
            <a:off x="7674441" y="4694351"/>
            <a:ext cx="2122269" cy="2163650"/>
          </a:xfrm>
          <a:prstGeom prst="rect">
            <a:avLst/>
          </a:prstGeom>
        </p:spPr>
      </p:pic>
      <p:sp>
        <p:nvSpPr>
          <p:cNvPr id="13" name="Textfeld 12"/>
          <p:cNvSpPr txBox="1"/>
          <p:nvPr/>
        </p:nvSpPr>
        <p:spPr>
          <a:xfrm>
            <a:off x="1205345" y="46619"/>
            <a:ext cx="9825644" cy="1077218"/>
          </a:xfrm>
          <a:prstGeom prst="rect">
            <a:avLst/>
          </a:prstGeom>
          <a:noFill/>
        </p:spPr>
        <p:txBody>
          <a:bodyPr wrap="square" rtlCol="0">
            <a:spAutoFit/>
          </a:bodyPr>
          <a:lstStyle/>
          <a:p>
            <a:r>
              <a:rPr lang="de-AT" sz="3200" b="1" dirty="0" err="1"/>
              <a:t>Hioszciamin</a:t>
            </a:r>
            <a:r>
              <a:rPr lang="de-AT" sz="3200" b="1" dirty="0"/>
              <a:t>, </a:t>
            </a:r>
            <a:r>
              <a:rPr lang="de-AT" sz="3200" b="1" dirty="0" err="1"/>
              <a:t>szkopolamin</a:t>
            </a:r>
            <a:r>
              <a:rPr lang="de-AT" sz="3200" b="1" dirty="0"/>
              <a:t>, </a:t>
            </a:r>
            <a:r>
              <a:rPr lang="de-AT" sz="3200" b="1" dirty="0" err="1"/>
              <a:t>atropin</a:t>
            </a:r>
            <a:r>
              <a:rPr lang="de-AT" sz="3200" b="1" dirty="0"/>
              <a:t> </a:t>
            </a:r>
            <a:r>
              <a:rPr lang="de-AT" sz="3200" dirty="0"/>
              <a:t>hat</a:t>
            </a:r>
            <a:r>
              <a:rPr lang="hu-HU" sz="3200" dirty="0"/>
              <a:t>á</a:t>
            </a:r>
            <a:r>
              <a:rPr lang="de-AT" sz="3200" dirty="0" err="1"/>
              <a:t>smechanizmus</a:t>
            </a:r>
            <a:endParaRPr lang="hu-HU" sz="3200" dirty="0"/>
          </a:p>
        </p:txBody>
      </p:sp>
    </p:spTree>
    <p:extLst>
      <p:ext uri="{BB962C8B-B14F-4D97-AF65-F5344CB8AC3E}">
        <p14:creationId xmlns:p14="http://schemas.microsoft.com/office/powerpoint/2010/main" val="24075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Atropin es </a:t>
            </a:r>
            <a:r>
              <a:rPr lang="de-AT" dirty="0" err="1"/>
              <a:t>szkopolamin</a:t>
            </a:r>
            <a:endParaRPr lang="hu-HU" dirty="0"/>
          </a:p>
        </p:txBody>
      </p:sp>
      <p:sp>
        <p:nvSpPr>
          <p:cNvPr id="3" name="Inhaltsplatzhalter 2"/>
          <p:cNvSpPr>
            <a:spLocks noGrp="1"/>
          </p:cNvSpPr>
          <p:nvPr>
            <p:ph idx="1"/>
          </p:nvPr>
        </p:nvSpPr>
        <p:spPr>
          <a:xfrm>
            <a:off x="1104900" y="1600199"/>
            <a:ext cx="9982200" cy="4572001"/>
          </a:xfrm>
        </p:spPr>
        <p:txBody>
          <a:bodyPr/>
          <a:lstStyle/>
          <a:p>
            <a:r>
              <a:rPr lang="de-AT" dirty="0"/>
              <a:t>a</a:t>
            </a:r>
            <a:r>
              <a:rPr lang="hu-HU" dirty="0"/>
              <a:t>z összegyűjtött adatok alapján</a:t>
            </a:r>
            <a:r>
              <a:rPr lang="de-AT" dirty="0"/>
              <a:t> </a:t>
            </a:r>
            <a:r>
              <a:rPr lang="de-AT" dirty="0" err="1"/>
              <a:t>kielemezt</a:t>
            </a:r>
            <a:r>
              <a:rPr lang="hu-HU" dirty="0"/>
              <a:t>é</a:t>
            </a:r>
            <a:r>
              <a:rPr lang="de-AT" dirty="0"/>
              <a:t>k</a:t>
            </a:r>
            <a:r>
              <a:rPr lang="hu-HU" dirty="0"/>
              <a:t>, hogy a szűrési határértékek meghatározására rendelkezésre álló módszerek közül melyik </a:t>
            </a:r>
            <a:r>
              <a:rPr lang="de-AT" dirty="0"/>
              <a:t>a </a:t>
            </a:r>
            <a:r>
              <a:rPr lang="de-AT" dirty="0" err="1"/>
              <a:t>legmegb</a:t>
            </a:r>
            <a:r>
              <a:rPr lang="hu-HU" dirty="0"/>
              <a:t>í</a:t>
            </a:r>
            <a:r>
              <a:rPr lang="de-AT" dirty="0" err="1"/>
              <a:t>zhat</a:t>
            </a:r>
            <a:r>
              <a:rPr lang="hu-HU" dirty="0"/>
              <a:t>ó</a:t>
            </a:r>
            <a:r>
              <a:rPr lang="de-AT" dirty="0" err="1"/>
              <a:t>bb</a:t>
            </a:r>
            <a:endParaRPr lang="de-AT" dirty="0"/>
          </a:p>
          <a:p>
            <a:r>
              <a:rPr lang="hu-HU" dirty="0"/>
              <a:t>az atropinra vonatkozó IRL-t megfelelő</a:t>
            </a:r>
            <a:endParaRPr lang="de-AT" dirty="0"/>
          </a:p>
          <a:p>
            <a:r>
              <a:rPr lang="hu-HU" dirty="0"/>
              <a:t>a szkopolamin </a:t>
            </a:r>
            <a:r>
              <a:rPr lang="de-AT" dirty="0"/>
              <a:t>IRL-je </a:t>
            </a:r>
            <a:r>
              <a:rPr lang="hu-HU" dirty="0"/>
              <a:t>tudományosan </a:t>
            </a:r>
            <a:r>
              <a:rPr lang="de-AT" dirty="0" err="1"/>
              <a:t>nem</a:t>
            </a:r>
            <a:r>
              <a:rPr lang="de-AT" dirty="0"/>
              <a:t> </a:t>
            </a:r>
            <a:r>
              <a:rPr lang="hu-HU" dirty="0"/>
              <a:t>érvényes</a:t>
            </a:r>
          </a:p>
        </p:txBody>
      </p:sp>
    </p:spTree>
    <p:extLst>
      <p:ext uri="{BB962C8B-B14F-4D97-AF65-F5344CB8AC3E}">
        <p14:creationId xmlns:p14="http://schemas.microsoft.com/office/powerpoint/2010/main" val="114184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Morfium, kolhicin, kodein, noszkapin, papaverin és atropin a takarm</a:t>
            </a:r>
            <a:r>
              <a:rPr lang="hu-HU" dirty="0"/>
              <a:t>á</a:t>
            </a:r>
            <a:r>
              <a:rPr lang="it-IT" dirty="0"/>
              <a:t>nyokban</a:t>
            </a:r>
            <a:endParaRPr lang="hu-HU" dirty="0"/>
          </a:p>
        </p:txBody>
      </p:sp>
      <p:sp>
        <p:nvSpPr>
          <p:cNvPr id="3" name="Inhaltsplatzhalter 2"/>
          <p:cNvSpPr>
            <a:spLocks noGrp="1"/>
          </p:cNvSpPr>
          <p:nvPr>
            <p:ph idx="1"/>
          </p:nvPr>
        </p:nvSpPr>
        <p:spPr/>
        <p:txBody>
          <a:bodyPr/>
          <a:lstStyle/>
          <a:p>
            <a:r>
              <a:rPr lang="de-AT" dirty="0"/>
              <a:t>b</a:t>
            </a:r>
            <a:r>
              <a:rPr lang="hu-HU" dirty="0"/>
              <a:t>ú</a:t>
            </a:r>
            <a:r>
              <a:rPr lang="de-AT" dirty="0" err="1"/>
              <a:t>zakorpa</a:t>
            </a:r>
            <a:r>
              <a:rPr lang="de-AT" dirty="0"/>
              <a:t>: </a:t>
            </a:r>
            <a:r>
              <a:rPr lang="hu-HU" dirty="0"/>
              <a:t>nos</a:t>
            </a:r>
            <a:r>
              <a:rPr lang="de-AT" dirty="0" err="1"/>
              <a:t>zk</a:t>
            </a:r>
            <a:r>
              <a:rPr lang="hu-HU" dirty="0"/>
              <a:t>apin, teobromin, atropin,  </a:t>
            </a:r>
            <a:r>
              <a:rPr lang="de-AT" dirty="0"/>
              <a:t>k</a:t>
            </a:r>
            <a:r>
              <a:rPr lang="hu-HU" dirty="0"/>
              <a:t>olhicin</a:t>
            </a:r>
            <a:endParaRPr lang="de-AT" dirty="0"/>
          </a:p>
          <a:p>
            <a:r>
              <a:rPr lang="de-AT" dirty="0" err="1"/>
              <a:t>vörös</a:t>
            </a:r>
            <a:r>
              <a:rPr lang="de-AT" dirty="0"/>
              <a:t> </a:t>
            </a:r>
            <a:r>
              <a:rPr lang="de-AT" dirty="0" err="1"/>
              <a:t>szojabab</a:t>
            </a:r>
            <a:r>
              <a:rPr lang="de-AT" dirty="0"/>
              <a:t>:</a:t>
            </a:r>
            <a:r>
              <a:rPr lang="hu-HU" dirty="0"/>
              <a:t> </a:t>
            </a:r>
            <a:r>
              <a:rPr lang="de-AT" dirty="0" err="1"/>
              <a:t>noszkapin</a:t>
            </a:r>
            <a:r>
              <a:rPr lang="de-AT" dirty="0"/>
              <a:t>,</a:t>
            </a:r>
            <a:r>
              <a:rPr lang="hu-HU" dirty="0"/>
              <a:t> teobromin, atropine</a:t>
            </a:r>
            <a:endParaRPr lang="de-AT" dirty="0"/>
          </a:p>
          <a:p>
            <a:r>
              <a:rPr lang="hu-HU" dirty="0"/>
              <a:t>á</a:t>
            </a:r>
            <a:r>
              <a:rPr lang="de-AT" dirty="0" err="1"/>
              <a:t>rpa</a:t>
            </a:r>
            <a:r>
              <a:rPr lang="de-AT" dirty="0"/>
              <a:t>: n</a:t>
            </a:r>
            <a:r>
              <a:rPr lang="hu-HU" dirty="0"/>
              <a:t>os</a:t>
            </a:r>
            <a:r>
              <a:rPr lang="de-AT" dirty="0" err="1"/>
              <a:t>zk</a:t>
            </a:r>
            <a:r>
              <a:rPr lang="hu-HU" dirty="0"/>
              <a:t>apin </a:t>
            </a:r>
            <a:endParaRPr lang="de-AT" dirty="0"/>
          </a:p>
          <a:p>
            <a:r>
              <a:rPr lang="de-AT" dirty="0" err="1"/>
              <a:t>sz</a:t>
            </a:r>
            <a:r>
              <a:rPr lang="hu-HU" dirty="0"/>
              <a:t>é</a:t>
            </a:r>
            <a:r>
              <a:rPr lang="de-AT" dirty="0"/>
              <a:t>na</a:t>
            </a:r>
            <a:r>
              <a:rPr lang="hu-HU" dirty="0"/>
              <a:t>: nos</a:t>
            </a:r>
            <a:r>
              <a:rPr lang="de-AT" dirty="0" err="1"/>
              <a:t>zk</a:t>
            </a:r>
            <a:r>
              <a:rPr lang="hu-HU" dirty="0"/>
              <a:t>apin, papaverin, atropin</a:t>
            </a:r>
            <a:endParaRPr lang="de-AT" dirty="0"/>
          </a:p>
          <a:p>
            <a:endParaRPr lang="de-AT" dirty="0"/>
          </a:p>
          <a:p>
            <a:r>
              <a:rPr lang="en-US" dirty="0" err="1"/>
              <a:t>svájci</a:t>
            </a:r>
            <a:r>
              <a:rPr lang="en-US" dirty="0"/>
              <a:t> </a:t>
            </a:r>
            <a:r>
              <a:rPr lang="en-US" dirty="0" err="1"/>
              <a:t>gazdaságokból</a:t>
            </a:r>
            <a:r>
              <a:rPr lang="en-US" dirty="0"/>
              <a:t> </a:t>
            </a:r>
            <a:r>
              <a:rPr lang="en-US" dirty="0" err="1"/>
              <a:t>származó</a:t>
            </a:r>
            <a:r>
              <a:rPr lang="en-US" dirty="0"/>
              <a:t> </a:t>
            </a:r>
            <a:r>
              <a:rPr lang="en-US" dirty="0" err="1"/>
              <a:t>mákszemekből</a:t>
            </a:r>
            <a:r>
              <a:rPr lang="en-US" dirty="0"/>
              <a:t> </a:t>
            </a:r>
            <a:r>
              <a:rPr lang="en-US" dirty="0" err="1"/>
              <a:t>morfium</a:t>
            </a:r>
            <a:r>
              <a:rPr lang="en-US" dirty="0"/>
              <a:t>, </a:t>
            </a:r>
            <a:r>
              <a:rPr lang="en-US" dirty="0" err="1"/>
              <a:t>kolhicin</a:t>
            </a:r>
            <a:r>
              <a:rPr lang="en-US" dirty="0"/>
              <a:t>, </a:t>
            </a:r>
            <a:r>
              <a:rPr lang="en-US" dirty="0" err="1"/>
              <a:t>kodein</a:t>
            </a:r>
            <a:r>
              <a:rPr lang="en-US" dirty="0"/>
              <a:t>, </a:t>
            </a:r>
            <a:r>
              <a:rPr lang="en-US" dirty="0" err="1"/>
              <a:t>nos</a:t>
            </a:r>
            <a:r>
              <a:rPr lang="hu-HU" dirty="0"/>
              <a:t>z</a:t>
            </a:r>
            <a:r>
              <a:rPr lang="en-US" dirty="0" err="1"/>
              <a:t>kapin</a:t>
            </a:r>
            <a:r>
              <a:rPr lang="en-US" dirty="0"/>
              <a:t> </a:t>
            </a:r>
            <a:r>
              <a:rPr lang="en-US" dirty="0" err="1"/>
              <a:t>és</a:t>
            </a:r>
            <a:r>
              <a:rPr lang="en-US" dirty="0"/>
              <a:t> </a:t>
            </a:r>
            <a:r>
              <a:rPr lang="en-US" dirty="0" err="1"/>
              <a:t>papaverin</a:t>
            </a:r>
            <a:r>
              <a:rPr lang="en-US" dirty="0"/>
              <a:t> </a:t>
            </a:r>
            <a:r>
              <a:rPr lang="en-US" dirty="0" err="1"/>
              <a:t>jelenlétét</a:t>
            </a:r>
            <a:r>
              <a:rPr lang="en-US" dirty="0"/>
              <a:t> </a:t>
            </a:r>
            <a:r>
              <a:rPr lang="en-US" dirty="0" err="1"/>
              <a:t>mutatták</a:t>
            </a:r>
            <a:r>
              <a:rPr lang="en-US" dirty="0"/>
              <a:t> ki</a:t>
            </a:r>
            <a:endParaRPr lang="hu-HU" dirty="0"/>
          </a:p>
        </p:txBody>
      </p:sp>
      <p:sp>
        <p:nvSpPr>
          <p:cNvPr id="4" name="Textplatzhalter 3"/>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n-US" dirty="0"/>
              <a:t>28 </a:t>
            </a:r>
            <a:r>
              <a:rPr lang="en-US" dirty="0" err="1"/>
              <a:t>kereskedelmi</a:t>
            </a:r>
            <a:r>
              <a:rPr lang="en-US" dirty="0"/>
              <a:t> </a:t>
            </a:r>
            <a:r>
              <a:rPr lang="en-US" dirty="0" err="1"/>
              <a:t>forgalomban</a:t>
            </a:r>
            <a:r>
              <a:rPr lang="en-US" dirty="0"/>
              <a:t> </a:t>
            </a:r>
            <a:r>
              <a:rPr lang="en-US" dirty="0" err="1"/>
              <a:t>kaphat</a:t>
            </a:r>
            <a:r>
              <a:rPr lang="hu-HU" dirty="0"/>
              <a:t>ó</a:t>
            </a:r>
            <a:r>
              <a:rPr lang="en-US" dirty="0"/>
              <a:t>, </a:t>
            </a:r>
            <a:r>
              <a:rPr lang="en-US" dirty="0" err="1"/>
              <a:t>elsősorban</a:t>
            </a:r>
            <a:r>
              <a:rPr lang="en-US" dirty="0"/>
              <a:t> </a:t>
            </a:r>
            <a:r>
              <a:rPr lang="en-US" dirty="0" err="1"/>
              <a:t>Svájcban</a:t>
            </a:r>
            <a:r>
              <a:rPr lang="en-US" dirty="0"/>
              <a:t> </a:t>
            </a:r>
            <a:r>
              <a:rPr lang="en-US" dirty="0" err="1"/>
              <a:t>és</a:t>
            </a:r>
            <a:r>
              <a:rPr lang="en-US" dirty="0"/>
              <a:t> </a:t>
            </a:r>
            <a:r>
              <a:rPr lang="en-US" dirty="0" err="1"/>
              <a:t>Németországban</a:t>
            </a:r>
            <a:r>
              <a:rPr lang="en-US" dirty="0"/>
              <a:t> </a:t>
            </a:r>
            <a:r>
              <a:rPr lang="en-US" dirty="0" err="1"/>
              <a:t>csomagolt</a:t>
            </a:r>
            <a:r>
              <a:rPr lang="en-US" dirty="0"/>
              <a:t> </a:t>
            </a:r>
            <a:r>
              <a:rPr lang="en-US" dirty="0" err="1"/>
              <a:t>lótakarmányminta</a:t>
            </a:r>
            <a:r>
              <a:rPr lang="en-US" dirty="0"/>
              <a:t> </a:t>
            </a:r>
          </a:p>
          <a:p>
            <a:pPr marL="285750" indent="-285750">
              <a:buFont typeface="Arial" panose="020B0604020202020204" pitchFamily="34" charset="0"/>
              <a:buChar char="•"/>
            </a:pPr>
            <a:r>
              <a:rPr lang="en-US" dirty="0"/>
              <a:t>a </a:t>
            </a:r>
            <a:r>
              <a:rPr lang="en-US" dirty="0" err="1"/>
              <a:t>vizsgálatban</a:t>
            </a:r>
            <a:r>
              <a:rPr lang="en-US" dirty="0"/>
              <a:t> </a:t>
            </a:r>
            <a:r>
              <a:rPr lang="en-US" dirty="0" err="1"/>
              <a:t>szereplő</a:t>
            </a:r>
            <a:r>
              <a:rPr lang="en-US" dirty="0"/>
              <a:t> </a:t>
            </a:r>
            <a:r>
              <a:rPr lang="en-US" dirty="0" err="1"/>
              <a:t>takarmányok</a:t>
            </a:r>
            <a:r>
              <a:rPr lang="en-US" dirty="0"/>
              <a:t> (18) 64%-</a:t>
            </a:r>
            <a:r>
              <a:rPr lang="en-US" dirty="0" err="1"/>
              <a:t>nak</a:t>
            </a:r>
            <a:r>
              <a:rPr lang="en-US" dirty="0"/>
              <a:t> </a:t>
            </a:r>
            <a:r>
              <a:rPr lang="en-US" dirty="0" err="1"/>
              <a:t>esetében</a:t>
            </a:r>
            <a:r>
              <a:rPr lang="en-US" dirty="0"/>
              <a:t> </a:t>
            </a:r>
            <a:r>
              <a:rPr lang="en-US" dirty="0" err="1"/>
              <a:t>az</a:t>
            </a:r>
            <a:r>
              <a:rPr lang="en-US" dirty="0"/>
              <a:t> </a:t>
            </a:r>
            <a:r>
              <a:rPr lang="en-US" dirty="0" err="1"/>
              <a:t>említett</a:t>
            </a:r>
            <a:r>
              <a:rPr lang="en-US" dirty="0"/>
              <a:t> </a:t>
            </a:r>
            <a:r>
              <a:rPr lang="en-US" dirty="0" err="1"/>
              <a:t>tiltott</a:t>
            </a:r>
            <a:r>
              <a:rPr lang="en-US" dirty="0"/>
              <a:t> </a:t>
            </a:r>
            <a:r>
              <a:rPr lang="en-US" dirty="0" err="1"/>
              <a:t>anyagok</a:t>
            </a:r>
            <a:r>
              <a:rPr lang="en-US" dirty="0"/>
              <a:t> </a:t>
            </a:r>
            <a:r>
              <a:rPr lang="en-US" dirty="0" err="1"/>
              <a:t>közül</a:t>
            </a:r>
            <a:r>
              <a:rPr lang="en-US" dirty="0"/>
              <a:t> </a:t>
            </a:r>
            <a:r>
              <a:rPr lang="en-US" dirty="0" err="1"/>
              <a:t>egy</a:t>
            </a:r>
            <a:r>
              <a:rPr lang="en-US" dirty="0"/>
              <a:t> </a:t>
            </a:r>
            <a:r>
              <a:rPr lang="en-US" dirty="0" err="1"/>
              <a:t>vagy</a:t>
            </a:r>
            <a:r>
              <a:rPr lang="en-US" dirty="0"/>
              <a:t> </a:t>
            </a:r>
            <a:r>
              <a:rPr lang="en-US" dirty="0" err="1"/>
              <a:t>több</a:t>
            </a:r>
            <a:r>
              <a:rPr lang="en-US" dirty="0"/>
              <a:t> </a:t>
            </a:r>
            <a:r>
              <a:rPr lang="en-US" dirty="0" err="1"/>
              <a:t>altal</a:t>
            </a:r>
            <a:r>
              <a:rPr lang="en-US" dirty="0"/>
              <a:t> </a:t>
            </a:r>
            <a:r>
              <a:rPr lang="en-US" dirty="0" err="1"/>
              <a:t>okozott</a:t>
            </a:r>
            <a:r>
              <a:rPr lang="en-US" dirty="0"/>
              <a:t> </a:t>
            </a:r>
            <a:r>
              <a:rPr lang="en-US" dirty="0" err="1"/>
              <a:t>szennyeződésre</a:t>
            </a:r>
            <a:r>
              <a:rPr lang="en-US" dirty="0"/>
              <a:t> </a:t>
            </a:r>
            <a:r>
              <a:rPr lang="en-US" dirty="0" err="1"/>
              <a:t>utaló</a:t>
            </a:r>
            <a:r>
              <a:rPr lang="en-US" dirty="0"/>
              <a:t> </a:t>
            </a:r>
            <a:r>
              <a:rPr lang="en-US" dirty="0" err="1"/>
              <a:t>nyomokat</a:t>
            </a:r>
            <a:r>
              <a:rPr lang="en-US" dirty="0"/>
              <a:t> </a:t>
            </a:r>
            <a:r>
              <a:rPr lang="en-US" dirty="0" err="1"/>
              <a:t>találtak</a:t>
            </a:r>
            <a:endParaRPr lang="en-US" dirty="0"/>
          </a:p>
          <a:p>
            <a:pPr marL="285750" indent="-285750">
              <a:buFont typeface="Arial" panose="020B0604020202020204" pitchFamily="34" charset="0"/>
              <a:buChar char="•"/>
            </a:pPr>
            <a:r>
              <a:rPr lang="en-US" dirty="0" err="1"/>
              <a:t>azt</a:t>
            </a:r>
            <a:r>
              <a:rPr lang="en-US" dirty="0"/>
              <a:t>, </a:t>
            </a:r>
            <a:r>
              <a:rPr lang="en-US" dirty="0" err="1"/>
              <a:t>hogy</a:t>
            </a:r>
            <a:r>
              <a:rPr lang="en-US" dirty="0"/>
              <a:t> a </a:t>
            </a:r>
            <a:r>
              <a:rPr lang="en-US" dirty="0" err="1"/>
              <a:t>kereskedelmi</a:t>
            </a:r>
            <a:r>
              <a:rPr lang="en-US" dirty="0"/>
              <a:t> </a:t>
            </a:r>
            <a:r>
              <a:rPr lang="en-US" dirty="0" err="1"/>
              <a:t>termékekben</a:t>
            </a:r>
            <a:r>
              <a:rPr lang="en-US" dirty="0"/>
              <a:t> </a:t>
            </a:r>
            <a:r>
              <a:rPr lang="en-US" dirty="0" err="1"/>
              <a:t>lévő</a:t>
            </a:r>
            <a:r>
              <a:rPr lang="en-US" dirty="0"/>
              <a:t> </a:t>
            </a:r>
            <a:r>
              <a:rPr lang="en-US" dirty="0" err="1"/>
              <a:t>kis</a:t>
            </a:r>
            <a:r>
              <a:rPr lang="en-US" dirty="0"/>
              <a:t> </a:t>
            </a:r>
            <a:r>
              <a:rPr lang="en-US" dirty="0" err="1"/>
              <a:t>mennyiség</a:t>
            </a:r>
            <a:r>
              <a:rPr lang="en-US" dirty="0"/>
              <a:t> </a:t>
            </a:r>
            <a:r>
              <a:rPr lang="en-US" dirty="0" err="1"/>
              <a:t>elegendő</a:t>
            </a:r>
            <a:r>
              <a:rPr lang="en-US" dirty="0"/>
              <a:t>-e a </a:t>
            </a:r>
            <a:r>
              <a:rPr lang="en-US" dirty="0" err="1"/>
              <a:t>pozitív</a:t>
            </a:r>
            <a:r>
              <a:rPr lang="en-US" dirty="0"/>
              <a:t> </a:t>
            </a:r>
            <a:r>
              <a:rPr lang="en-US" dirty="0" err="1"/>
              <a:t>doppingteszt</a:t>
            </a:r>
            <a:r>
              <a:rPr lang="en-US" dirty="0"/>
              <a:t> </a:t>
            </a:r>
            <a:r>
              <a:rPr lang="en-US" dirty="0" err="1"/>
              <a:t>kiváltásához</a:t>
            </a:r>
            <a:r>
              <a:rPr lang="en-US" dirty="0"/>
              <a:t>, </a:t>
            </a:r>
            <a:r>
              <a:rPr lang="en-US" dirty="0" err="1"/>
              <a:t>még</a:t>
            </a:r>
            <a:r>
              <a:rPr lang="en-US" dirty="0"/>
              <a:t> </a:t>
            </a:r>
            <a:r>
              <a:rPr lang="en-US" dirty="0" err="1"/>
              <a:t>nem</a:t>
            </a:r>
            <a:r>
              <a:rPr lang="en-US" dirty="0"/>
              <a:t> </a:t>
            </a:r>
            <a:r>
              <a:rPr lang="en-US" dirty="0" err="1"/>
              <a:t>sikerült</a:t>
            </a:r>
            <a:r>
              <a:rPr lang="en-US" dirty="0"/>
              <a:t> </a:t>
            </a:r>
            <a:r>
              <a:rPr lang="en-US" dirty="0" err="1"/>
              <a:t>megállapítani</a:t>
            </a:r>
            <a:endParaRPr lang="en-US" dirty="0"/>
          </a:p>
          <a:p>
            <a:pPr marL="285750" indent="-285750">
              <a:buFont typeface="Arial" panose="020B0604020202020204" pitchFamily="34" charset="0"/>
              <a:buChar char="•"/>
            </a:pPr>
            <a:r>
              <a:rPr lang="en-US" dirty="0" err="1"/>
              <a:t>jelenleg</a:t>
            </a:r>
            <a:r>
              <a:rPr lang="en-US" dirty="0"/>
              <a:t> </a:t>
            </a:r>
            <a:r>
              <a:rPr lang="en-US" dirty="0" err="1"/>
              <a:t>nagyon</a:t>
            </a:r>
            <a:r>
              <a:rPr lang="en-US" dirty="0"/>
              <a:t> </a:t>
            </a:r>
            <a:r>
              <a:rPr lang="en-US" dirty="0" err="1"/>
              <a:t>kevés</a:t>
            </a:r>
            <a:r>
              <a:rPr lang="en-US" dirty="0"/>
              <a:t> </a:t>
            </a:r>
            <a:r>
              <a:rPr lang="en-US" dirty="0" err="1"/>
              <a:t>adat</a:t>
            </a:r>
            <a:r>
              <a:rPr lang="en-US" dirty="0"/>
              <a:t> </a:t>
            </a:r>
            <a:r>
              <a:rPr lang="en-US" dirty="0" err="1"/>
              <a:t>áll</a:t>
            </a:r>
            <a:r>
              <a:rPr lang="en-US" dirty="0"/>
              <a:t> </a:t>
            </a:r>
            <a:r>
              <a:rPr lang="en-US" dirty="0" err="1"/>
              <a:t>rendelkezésre</a:t>
            </a:r>
            <a:r>
              <a:rPr lang="en-US" dirty="0"/>
              <a:t> </a:t>
            </a:r>
            <a:r>
              <a:rPr lang="en-US" dirty="0" err="1"/>
              <a:t>arról</a:t>
            </a:r>
            <a:r>
              <a:rPr lang="en-US" dirty="0"/>
              <a:t>, </a:t>
            </a:r>
            <a:r>
              <a:rPr lang="en-US" dirty="0" err="1"/>
              <a:t>hogy</a:t>
            </a:r>
            <a:r>
              <a:rPr lang="en-US" dirty="0"/>
              <a:t> a </a:t>
            </a:r>
            <a:r>
              <a:rPr lang="en-US" dirty="0" err="1"/>
              <a:t>dopping</a:t>
            </a:r>
            <a:r>
              <a:rPr lang="en-US" dirty="0"/>
              <a:t> </a:t>
            </a:r>
            <a:r>
              <a:rPr lang="en-US" dirty="0" err="1"/>
              <a:t>szempontjából</a:t>
            </a:r>
            <a:r>
              <a:rPr lang="en-US" dirty="0"/>
              <a:t> </a:t>
            </a:r>
            <a:r>
              <a:rPr lang="en-US" dirty="0" err="1"/>
              <a:t>releváns</a:t>
            </a:r>
            <a:r>
              <a:rPr lang="en-US" dirty="0"/>
              <a:t> </a:t>
            </a:r>
            <a:r>
              <a:rPr lang="en-US" dirty="0" err="1"/>
              <a:t>anyagok</a:t>
            </a:r>
            <a:r>
              <a:rPr lang="en-US" dirty="0"/>
              <a:t> </a:t>
            </a:r>
            <a:r>
              <a:rPr lang="en-US" dirty="0" err="1"/>
              <a:t>milyen</a:t>
            </a:r>
            <a:r>
              <a:rPr lang="en-US" dirty="0"/>
              <a:t> </a:t>
            </a:r>
            <a:r>
              <a:rPr lang="en-US" dirty="0" err="1"/>
              <a:t>koncentrációban</a:t>
            </a:r>
            <a:r>
              <a:rPr lang="en-US" dirty="0"/>
              <a:t> </a:t>
            </a:r>
            <a:r>
              <a:rPr lang="en-US" dirty="0" err="1"/>
              <a:t>vezetnének</a:t>
            </a:r>
            <a:r>
              <a:rPr lang="en-US" dirty="0"/>
              <a:t> </a:t>
            </a:r>
            <a:r>
              <a:rPr lang="en-US" dirty="0" err="1"/>
              <a:t>pozitív</a:t>
            </a:r>
            <a:r>
              <a:rPr lang="en-US" dirty="0"/>
              <a:t> </a:t>
            </a:r>
            <a:r>
              <a:rPr lang="en-US" dirty="0" err="1"/>
              <a:t>vizelet</a:t>
            </a:r>
            <a:r>
              <a:rPr lang="en-US" dirty="0"/>
              <a:t>- </a:t>
            </a:r>
            <a:r>
              <a:rPr lang="en-US" dirty="0" err="1"/>
              <a:t>vagy</a:t>
            </a:r>
            <a:r>
              <a:rPr lang="en-US" dirty="0"/>
              <a:t> </a:t>
            </a:r>
            <a:r>
              <a:rPr lang="en-US" dirty="0" err="1"/>
              <a:t>vérvizsgálati</a:t>
            </a:r>
            <a:r>
              <a:rPr lang="en-US" dirty="0"/>
              <a:t> </a:t>
            </a:r>
            <a:r>
              <a:rPr lang="en-US" dirty="0" err="1"/>
              <a:t>eredményhez</a:t>
            </a:r>
            <a:endParaRPr lang="hu-HU" dirty="0"/>
          </a:p>
        </p:txBody>
      </p:sp>
    </p:spTree>
    <p:extLst>
      <p:ext uri="{BB962C8B-B14F-4D97-AF65-F5344CB8AC3E}">
        <p14:creationId xmlns:p14="http://schemas.microsoft.com/office/powerpoint/2010/main" val="938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Kobalt </a:t>
            </a:r>
            <a:r>
              <a:rPr lang="hu-HU" dirty="0"/>
              <a:t>é</a:t>
            </a:r>
            <a:r>
              <a:rPr lang="de-AT" dirty="0"/>
              <a:t>s B12 </a:t>
            </a:r>
            <a:r>
              <a:rPr lang="de-AT" dirty="0" err="1"/>
              <a:t>vitaminkieg</a:t>
            </a:r>
            <a:r>
              <a:rPr lang="hu-HU" dirty="0"/>
              <a:t>é</a:t>
            </a:r>
            <a:r>
              <a:rPr lang="de-AT" dirty="0" err="1"/>
              <a:t>sz</a:t>
            </a:r>
            <a:r>
              <a:rPr lang="hu-HU" dirty="0"/>
              <a:t>í</a:t>
            </a:r>
            <a:r>
              <a:rPr lang="de-AT" dirty="0"/>
              <a:t>t</a:t>
            </a:r>
            <a:r>
              <a:rPr lang="hu-HU" dirty="0"/>
              <a:t>ő</a:t>
            </a:r>
            <a:r>
              <a:rPr lang="de-AT" dirty="0"/>
              <a:t>k</a:t>
            </a:r>
            <a:endParaRPr lang="hu-HU" dirty="0"/>
          </a:p>
        </p:txBody>
      </p:sp>
      <p:sp>
        <p:nvSpPr>
          <p:cNvPr id="4" name="Textplatzhalter 3"/>
          <p:cNvSpPr>
            <a:spLocks noGrp="1"/>
          </p:cNvSpPr>
          <p:nvPr>
            <p:ph type="body" sz="half" idx="2"/>
          </p:nvPr>
        </p:nvSpPr>
        <p:spPr>
          <a:xfrm>
            <a:off x="1104900" y="1600200"/>
            <a:ext cx="9980682" cy="4572000"/>
          </a:xfrm>
        </p:spPr>
        <p:txBody>
          <a:bodyPr>
            <a:normAutofit fontScale="92500"/>
          </a:bodyPr>
          <a:lstStyle/>
          <a:p>
            <a:r>
              <a:rPr lang="hu-HU" dirty="0"/>
              <a:t>A plazma és a vizelet kobalt-küszöbértékének bevezetése</a:t>
            </a:r>
            <a:endParaRPr lang="de-AT" dirty="0"/>
          </a:p>
          <a:p>
            <a:r>
              <a:rPr lang="hu-HU" dirty="0"/>
              <a:t>Bár a kobalt alapvető nyomelem, és természetes módon jelen van a lovakban, a normál fiziológiai paramétereket meghaladó koncentrációban a teljesítmény fokozására is alkalmas lehet.</a:t>
            </a:r>
            <a:endParaRPr lang="de-AT" dirty="0"/>
          </a:p>
          <a:p>
            <a:r>
              <a:rPr lang="de-AT" dirty="0"/>
              <a:t>IRL:</a:t>
            </a:r>
            <a:r>
              <a:rPr lang="hu-HU" dirty="0"/>
              <a:t> 0,1 µg/ml</a:t>
            </a:r>
            <a:r>
              <a:rPr lang="de-AT" dirty="0"/>
              <a:t> </a:t>
            </a:r>
            <a:r>
              <a:rPr lang="hu-HU" dirty="0"/>
              <a:t>kobalt a vizeletben és 0,025 µg/ml</a:t>
            </a:r>
            <a:r>
              <a:rPr lang="de-AT" dirty="0"/>
              <a:t> </a:t>
            </a:r>
            <a:r>
              <a:rPr lang="hu-HU" dirty="0"/>
              <a:t>kobalt (szabad és fehérjéhez kötött) a plazmában</a:t>
            </a:r>
            <a:endParaRPr lang="de-AT" dirty="0"/>
          </a:p>
          <a:p>
            <a:pPr marL="285750" indent="-285750">
              <a:buFont typeface="Arial" panose="020B0604020202020204" pitchFamily="34" charset="0"/>
              <a:buChar char="•"/>
            </a:pPr>
            <a:r>
              <a:rPr lang="hu-HU" dirty="0"/>
              <a:t>A ló kobalt és B12-vitamin tápanyagszükségletének kielégítésére a normál verseny</a:t>
            </a:r>
            <a:r>
              <a:rPr lang="de-AT" dirty="0" err="1"/>
              <a:t>takarm</a:t>
            </a:r>
            <a:r>
              <a:rPr lang="hu-HU" dirty="0"/>
              <a:t>á</a:t>
            </a:r>
            <a:r>
              <a:rPr lang="de-AT" dirty="0" err="1"/>
              <a:t>nyozas</a:t>
            </a:r>
            <a:r>
              <a:rPr lang="hu-HU" dirty="0"/>
              <a:t> bőven elegendő; sem kobalthiányos eseteket, sem olyan betegséget nem dokumentáltak a lovaknál, amelynek kobalt a javallott gyógymódja.</a:t>
            </a:r>
            <a:endParaRPr lang="de-AT" dirty="0"/>
          </a:p>
          <a:p>
            <a:pPr marL="285750" indent="-285750">
              <a:buFont typeface="Arial" panose="020B0604020202020204" pitchFamily="34" charset="0"/>
              <a:buChar char="•"/>
            </a:pPr>
            <a:r>
              <a:rPr lang="hu-HU" dirty="0"/>
              <a:t>A kobalt tiltott anyag, ezért a verseny napján nem adható be. </a:t>
            </a:r>
            <a:r>
              <a:rPr lang="de-AT" dirty="0"/>
              <a:t>A </a:t>
            </a:r>
            <a:r>
              <a:rPr lang="hu-HU" dirty="0"/>
              <a:t>verseny napját megelőző napon egyetlen adagból legfeljebb 1 mg kobalt adható injekció formájában és legfeljebb 5 mg szájon át</a:t>
            </a:r>
            <a:endParaRPr lang="de-AT" dirty="0"/>
          </a:p>
          <a:p>
            <a:pPr marL="285750" indent="-285750">
              <a:buFont typeface="Arial" panose="020B0604020202020204" pitchFamily="34" charset="0"/>
              <a:buChar char="•"/>
            </a:pPr>
            <a:r>
              <a:rPr lang="hu-HU" dirty="0"/>
              <a:t>A regisztrált injektálható kobalt-kiegészítők, mint például a Hemo-15 és a Hemoplex, nem nyújtanak </a:t>
            </a:r>
            <a:r>
              <a:rPr lang="de-AT" dirty="0" err="1"/>
              <a:t>dietetikai</a:t>
            </a:r>
            <a:r>
              <a:rPr lang="de-AT" dirty="0"/>
              <a:t> </a:t>
            </a:r>
            <a:r>
              <a:rPr lang="hu-HU" dirty="0"/>
              <a:t>előnyöket, mivel a kobalt beépülése a B12-vitamin molekulába a ló bélrendszerében történik.</a:t>
            </a:r>
            <a:endParaRPr lang="de-AT" dirty="0"/>
          </a:p>
          <a:p>
            <a:pPr marL="285750" indent="-285750">
              <a:buFont typeface="Arial" panose="020B0604020202020204" pitchFamily="34" charset="0"/>
              <a:buChar char="•"/>
            </a:pPr>
            <a:r>
              <a:rPr lang="hu-HU" dirty="0"/>
              <a:t>A legbiztonságosabb stratégia az alacsony kobalt-tartalmú kiegészítők kiválasztása, vagy egyáltalán ne használ</a:t>
            </a:r>
            <a:r>
              <a:rPr lang="de-AT" dirty="0" err="1"/>
              <a:t>juk</a:t>
            </a:r>
            <a:r>
              <a:rPr lang="hu-HU" dirty="0"/>
              <a:t>. A B12-vitamin kobaltot tartalmaz; több kobaltot és B12-vitamint tartalmazó kiegészítő egyidejű alkalmazása a határértékek átlépésének kockázatát rejti magában</a:t>
            </a:r>
          </a:p>
        </p:txBody>
      </p:sp>
    </p:spTree>
    <p:extLst>
      <p:ext uri="{BB962C8B-B14F-4D97-AF65-F5344CB8AC3E}">
        <p14:creationId xmlns:p14="http://schemas.microsoft.com/office/powerpoint/2010/main" val="218067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Megel</a:t>
            </a:r>
            <a:r>
              <a:rPr lang="hu-HU" dirty="0"/>
              <a:t>ő</a:t>
            </a:r>
            <a:r>
              <a:rPr lang="de-AT" dirty="0" err="1"/>
              <a:t>zes</a:t>
            </a:r>
            <a:endParaRPr lang="hu-HU" dirty="0"/>
          </a:p>
        </p:txBody>
      </p:sp>
      <p:sp>
        <p:nvSpPr>
          <p:cNvPr id="3" name="Inhaltsplatzhalter 2"/>
          <p:cNvSpPr>
            <a:spLocks noGrp="1"/>
          </p:cNvSpPr>
          <p:nvPr>
            <p:ph idx="1"/>
          </p:nvPr>
        </p:nvSpPr>
        <p:spPr/>
        <p:txBody>
          <a:bodyPr/>
          <a:lstStyle/>
          <a:p>
            <a:pPr marL="0" indent="0">
              <a:buNone/>
            </a:pPr>
            <a:r>
              <a:rPr lang="de-AT" dirty="0" err="1"/>
              <a:t>Tulajdonos</a:t>
            </a:r>
            <a:r>
              <a:rPr lang="de-AT" dirty="0"/>
              <a:t> </a:t>
            </a:r>
            <a:r>
              <a:rPr lang="de-AT" dirty="0" err="1"/>
              <a:t>felel</a:t>
            </a:r>
            <a:r>
              <a:rPr lang="hu-HU" dirty="0"/>
              <a:t>ő</a:t>
            </a:r>
            <a:r>
              <a:rPr lang="de-AT" dirty="0"/>
              <a:t>s</a:t>
            </a:r>
            <a:r>
              <a:rPr lang="hu-HU" dirty="0"/>
              <a:t>é</a:t>
            </a:r>
            <a:r>
              <a:rPr lang="de-AT" dirty="0" err="1"/>
              <a:t>ge</a:t>
            </a:r>
            <a:endParaRPr lang="de-AT" dirty="0"/>
          </a:p>
          <a:p>
            <a:r>
              <a:rPr lang="hu-HU" dirty="0"/>
              <a:t>higiénikus tárolás</a:t>
            </a:r>
            <a:endParaRPr lang="de-AT" dirty="0"/>
          </a:p>
          <a:p>
            <a:pPr lvl="1"/>
            <a:r>
              <a:rPr lang="hu-HU" dirty="0"/>
              <a:t> jól lezárt tárolóedények</a:t>
            </a:r>
            <a:r>
              <a:rPr lang="de-AT" dirty="0" err="1"/>
              <a:t>ban</a:t>
            </a:r>
            <a:r>
              <a:rPr lang="hu-HU" dirty="0"/>
              <a:t>, hogy megelőzz</a:t>
            </a:r>
            <a:r>
              <a:rPr lang="de-AT" dirty="0"/>
              <a:t>ü</a:t>
            </a:r>
            <a:r>
              <a:rPr lang="hu-HU" dirty="0"/>
              <a:t>k az emberek, állatok, vagy akár a szél és a levegő általi véletlen szennyeződést</a:t>
            </a:r>
            <a:endParaRPr lang="de-AT" dirty="0"/>
          </a:p>
          <a:p>
            <a:r>
              <a:rPr lang="hu-HU" dirty="0"/>
              <a:t>óvatosan bánj</a:t>
            </a:r>
            <a:r>
              <a:rPr lang="de-AT" dirty="0"/>
              <a:t>unk a „</a:t>
            </a:r>
            <a:r>
              <a:rPr lang="de-AT" dirty="0" err="1"/>
              <a:t>jutifalikkal</a:t>
            </a:r>
            <a:r>
              <a:rPr lang="de-AT" dirty="0"/>
              <a:t>“</a:t>
            </a:r>
          </a:p>
          <a:p>
            <a:r>
              <a:rPr lang="hu-HU" dirty="0"/>
              <a:t>meg kell őrizni a csomagcímkéket és egy kis mintát, hogy pozitív teszt esetén tesztelési célokra felhasználhassák</a:t>
            </a:r>
          </a:p>
          <a:p>
            <a:endParaRPr lang="hu-HU" dirty="0"/>
          </a:p>
        </p:txBody>
      </p:sp>
      <p:sp>
        <p:nvSpPr>
          <p:cNvPr id="4" name="Textplatzhalter 3"/>
          <p:cNvSpPr>
            <a:spLocks noGrp="1"/>
          </p:cNvSpPr>
          <p:nvPr>
            <p:ph type="body" sz="half" idx="2"/>
          </p:nvPr>
        </p:nvSpPr>
        <p:spPr/>
        <p:txBody>
          <a:bodyPr/>
          <a:lstStyle/>
          <a:p>
            <a:r>
              <a:rPr lang="en-US" dirty="0"/>
              <a:t>A </a:t>
            </a:r>
            <a:r>
              <a:rPr lang="en-US" dirty="0" err="1"/>
              <a:t>dopping</a:t>
            </a:r>
            <a:r>
              <a:rPr lang="en-US" dirty="0"/>
              <a:t> </a:t>
            </a:r>
            <a:r>
              <a:rPr lang="en-US" dirty="0" err="1"/>
              <a:t>szempontjából</a:t>
            </a:r>
            <a:r>
              <a:rPr lang="en-US" dirty="0"/>
              <a:t> </a:t>
            </a:r>
            <a:r>
              <a:rPr lang="en-US" dirty="0" err="1"/>
              <a:t>releváns</a:t>
            </a:r>
            <a:r>
              <a:rPr lang="en-US" dirty="0"/>
              <a:t> </a:t>
            </a:r>
            <a:r>
              <a:rPr lang="en-US" dirty="0" err="1"/>
              <a:t>anyagok</a:t>
            </a:r>
            <a:r>
              <a:rPr lang="en-US" dirty="0"/>
              <a:t> a </a:t>
            </a:r>
            <a:r>
              <a:rPr lang="en-US" dirty="0" err="1"/>
              <a:t>takarmány</a:t>
            </a:r>
            <a:r>
              <a:rPr lang="en-US" dirty="0"/>
              <a:t> </a:t>
            </a:r>
            <a:r>
              <a:rPr lang="en-US" dirty="0" err="1"/>
              <a:t>termel</a:t>
            </a:r>
            <a:r>
              <a:rPr lang="hu-HU" dirty="0"/>
              <a:t>é</a:t>
            </a:r>
            <a:r>
              <a:rPr lang="en-US" dirty="0" err="1"/>
              <a:t>silánc</a:t>
            </a:r>
            <a:r>
              <a:rPr lang="en-US" dirty="0"/>
              <a:t> </a:t>
            </a:r>
            <a:r>
              <a:rPr lang="en-US" dirty="0" err="1"/>
              <a:t>bármely</a:t>
            </a:r>
            <a:r>
              <a:rPr lang="en-US" dirty="0"/>
              <a:t> </a:t>
            </a:r>
            <a:r>
              <a:rPr lang="en-US" dirty="0" err="1"/>
              <a:t>szakaszában</a:t>
            </a:r>
            <a:r>
              <a:rPr lang="en-US" dirty="0"/>
              <a:t> </a:t>
            </a:r>
            <a:r>
              <a:rPr lang="en-US" dirty="0" err="1"/>
              <a:t>szennyezhetik</a:t>
            </a:r>
            <a:r>
              <a:rPr lang="en-US" dirty="0"/>
              <a:t> a term</a:t>
            </a:r>
            <a:r>
              <a:rPr lang="hu-HU" dirty="0"/>
              <a:t>é</a:t>
            </a:r>
            <a:r>
              <a:rPr lang="en-US" dirty="0" err="1"/>
              <a:t>ket</a:t>
            </a:r>
            <a:endParaRPr lang="en-US" dirty="0"/>
          </a:p>
          <a:p>
            <a:pPr marL="285750" indent="-285750">
              <a:buFont typeface="Arial" panose="020B0604020202020204" pitchFamily="34" charset="0"/>
              <a:buChar char="•"/>
            </a:pPr>
            <a:r>
              <a:rPr lang="en-US" dirty="0"/>
              <a:t>a </a:t>
            </a:r>
            <a:r>
              <a:rPr lang="en-US" dirty="0" err="1"/>
              <a:t>vetőmag</a:t>
            </a:r>
            <a:r>
              <a:rPr lang="en-US" dirty="0"/>
              <a:t> </a:t>
            </a:r>
          </a:p>
          <a:p>
            <a:pPr marL="285750" indent="-285750">
              <a:buFont typeface="Arial" panose="020B0604020202020204" pitchFamily="34" charset="0"/>
              <a:buChar char="•"/>
            </a:pPr>
            <a:r>
              <a:rPr lang="en-US" dirty="0" err="1"/>
              <a:t>betakarítás</a:t>
            </a:r>
            <a:endParaRPr lang="en-US" dirty="0"/>
          </a:p>
          <a:p>
            <a:pPr marL="285750" indent="-285750">
              <a:buFont typeface="Arial" panose="020B0604020202020204" pitchFamily="34" charset="0"/>
              <a:buChar char="•"/>
            </a:pPr>
            <a:r>
              <a:rPr lang="en-US" dirty="0" err="1"/>
              <a:t>takarmánygyárt</a:t>
            </a:r>
            <a:r>
              <a:rPr lang="hu-HU" dirty="0"/>
              <a:t>á</a:t>
            </a:r>
            <a:r>
              <a:rPr lang="en-US" dirty="0"/>
              <a:t>s</a:t>
            </a:r>
          </a:p>
          <a:p>
            <a:pPr marL="285750" indent="-285750">
              <a:buFont typeface="Arial" panose="020B0604020202020204" pitchFamily="34" charset="0"/>
              <a:buChar char="•"/>
            </a:pPr>
            <a:r>
              <a:rPr lang="en-US" dirty="0" err="1"/>
              <a:t>szállítás</a:t>
            </a:r>
            <a:endParaRPr lang="en-US" dirty="0"/>
          </a:p>
          <a:p>
            <a:pPr marL="285750" indent="-285750">
              <a:buFont typeface="Arial" panose="020B0604020202020204" pitchFamily="34" charset="0"/>
              <a:buChar char="•"/>
            </a:pPr>
            <a:r>
              <a:rPr lang="en-US" dirty="0" err="1"/>
              <a:t>végfelhasználó</a:t>
            </a:r>
            <a:r>
              <a:rPr lang="en-US" dirty="0"/>
              <a:t> (t</a:t>
            </a:r>
            <a:r>
              <a:rPr lang="hu-HU" dirty="0"/>
              <a:t>á</a:t>
            </a:r>
            <a:r>
              <a:rPr lang="en-US" dirty="0" err="1"/>
              <a:t>rol</a:t>
            </a:r>
            <a:r>
              <a:rPr lang="hu-HU" dirty="0"/>
              <a:t>á</a:t>
            </a:r>
            <a:r>
              <a:rPr lang="en-US" dirty="0"/>
              <a:t>s, </a:t>
            </a:r>
            <a:r>
              <a:rPr lang="en-US" dirty="0" err="1"/>
              <a:t>alkalmaz</a:t>
            </a:r>
            <a:r>
              <a:rPr lang="hu-HU" dirty="0"/>
              <a:t>á</a:t>
            </a:r>
            <a:r>
              <a:rPr lang="en-US" dirty="0"/>
              <a:t>s)</a:t>
            </a:r>
          </a:p>
        </p:txBody>
      </p:sp>
    </p:spTree>
    <p:extLst>
      <p:ext uri="{BB962C8B-B14F-4D97-AF65-F5344CB8AC3E}">
        <p14:creationId xmlns:p14="http://schemas.microsoft.com/office/powerpoint/2010/main" val="39464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J</a:t>
            </a:r>
            <a:r>
              <a:rPr lang="hu-HU" dirty="0"/>
              <a:t>ó</a:t>
            </a:r>
            <a:r>
              <a:rPr lang="de-AT" dirty="0"/>
              <a:t>l </a:t>
            </a:r>
            <a:r>
              <a:rPr lang="de-AT" dirty="0" err="1"/>
              <a:t>követhet</a:t>
            </a:r>
            <a:r>
              <a:rPr lang="hu-HU" dirty="0"/>
              <a:t>ő</a:t>
            </a:r>
            <a:r>
              <a:rPr lang="de-AT" dirty="0"/>
              <a:t> </a:t>
            </a:r>
            <a:r>
              <a:rPr lang="de-AT" dirty="0" err="1"/>
              <a:t>ell</a:t>
            </a:r>
            <a:r>
              <a:rPr lang="hu-HU" dirty="0"/>
              <a:t>á</a:t>
            </a:r>
            <a:r>
              <a:rPr lang="de-AT" dirty="0"/>
              <a:t>t</a:t>
            </a:r>
            <a:r>
              <a:rPr lang="hu-HU" dirty="0"/>
              <a:t>á</a:t>
            </a:r>
            <a:r>
              <a:rPr lang="de-AT" dirty="0"/>
              <a:t>si/</a:t>
            </a:r>
            <a:r>
              <a:rPr lang="de-AT" dirty="0" err="1"/>
              <a:t>termel</a:t>
            </a:r>
            <a:r>
              <a:rPr lang="hu-HU" dirty="0"/>
              <a:t>é</a:t>
            </a:r>
            <a:r>
              <a:rPr lang="de-AT" dirty="0"/>
              <a:t>si l</a:t>
            </a:r>
            <a:r>
              <a:rPr lang="hu-HU" dirty="0"/>
              <a:t>á</a:t>
            </a:r>
            <a:r>
              <a:rPr lang="de-AT" dirty="0" err="1"/>
              <a:t>ncok</a:t>
            </a:r>
            <a:endParaRPr lang="hu-HU" dirty="0"/>
          </a:p>
        </p:txBody>
      </p:sp>
      <p:sp>
        <p:nvSpPr>
          <p:cNvPr id="4" name="Textplatzhalter 3"/>
          <p:cNvSpPr>
            <a:spLocks noGrp="1"/>
          </p:cNvSpPr>
          <p:nvPr>
            <p:ph type="body" sz="half" idx="2"/>
          </p:nvPr>
        </p:nvSpPr>
        <p:spPr>
          <a:xfrm>
            <a:off x="1104900" y="1600200"/>
            <a:ext cx="9980682" cy="4572000"/>
          </a:xfrm>
        </p:spPr>
        <p:txBody>
          <a:bodyPr>
            <a:normAutofit/>
          </a:bodyPr>
          <a:lstStyle/>
          <a:p>
            <a:r>
              <a:rPr lang="hu-HU" dirty="0"/>
              <a:t>A</a:t>
            </a:r>
            <a:r>
              <a:rPr lang="de-AT" dirty="0"/>
              <a:t> </a:t>
            </a:r>
            <a:r>
              <a:rPr lang="de-AT" dirty="0" err="1"/>
              <a:t>követhet</a:t>
            </a:r>
            <a:r>
              <a:rPr lang="hu-HU" dirty="0"/>
              <a:t>ő ellátási lánc csökkenti az olyan hagyományos takarmány-összetevőkkel kapcsolatos kockázatokat, mint a gabonafélék, a gabonából származó termékek, az olajos magvak, a hüvelyesek és a </a:t>
            </a:r>
            <a:r>
              <a:rPr lang="de-AT" dirty="0" err="1"/>
              <a:t>sz</a:t>
            </a:r>
            <a:r>
              <a:rPr lang="hu-HU" dirty="0"/>
              <a:t>á</a:t>
            </a:r>
            <a:r>
              <a:rPr lang="de-AT" dirty="0" err="1"/>
              <a:t>lastakarm</a:t>
            </a:r>
            <a:r>
              <a:rPr lang="hu-HU" dirty="0"/>
              <a:t>á</a:t>
            </a:r>
            <a:r>
              <a:rPr lang="de-AT" dirty="0" err="1"/>
              <a:t>nyok</a:t>
            </a:r>
            <a:endParaRPr lang="de-AT" dirty="0"/>
          </a:p>
          <a:p>
            <a:r>
              <a:rPr lang="hu-HU" dirty="0"/>
              <a:t>Ahol azonban a kiegészítők gyógynövényeket, fűszereket vagy növényi kivonatokat tartalmaznak, ott a potenciális szennyeződések kérdései </a:t>
            </a:r>
            <a:r>
              <a:rPr lang="de-AT" dirty="0" err="1"/>
              <a:t>kritikusak</a:t>
            </a:r>
            <a:r>
              <a:rPr lang="hu-HU" dirty="0"/>
              <a:t>. </a:t>
            </a:r>
            <a:endParaRPr lang="de-AT" dirty="0"/>
          </a:p>
          <a:p>
            <a:r>
              <a:rPr lang="de-AT" dirty="0"/>
              <a:t>	</a:t>
            </a:r>
            <a:r>
              <a:rPr lang="de-AT" dirty="0" err="1"/>
              <a:t>ezek</a:t>
            </a:r>
            <a:r>
              <a:rPr lang="de-AT" dirty="0"/>
              <a:t> </a:t>
            </a:r>
            <a:r>
              <a:rPr lang="de-AT" dirty="0" err="1"/>
              <a:t>közül</a:t>
            </a:r>
            <a:r>
              <a:rPr lang="de-AT" dirty="0"/>
              <a:t> </a:t>
            </a:r>
            <a:r>
              <a:rPr lang="de-AT" dirty="0" err="1"/>
              <a:t>eleve</a:t>
            </a:r>
            <a:r>
              <a:rPr lang="de-AT" dirty="0"/>
              <a:t> </a:t>
            </a:r>
            <a:r>
              <a:rPr lang="hu-HU" dirty="0"/>
              <a:t>sok növény farmakológiailag aktív vegyületeket tartalmaz</a:t>
            </a:r>
            <a:endParaRPr lang="de-AT" dirty="0"/>
          </a:p>
          <a:p>
            <a:r>
              <a:rPr lang="de-AT" dirty="0"/>
              <a:t>	</a:t>
            </a:r>
            <a:r>
              <a:rPr lang="hu-HU" dirty="0"/>
              <a:t>az ellátási lánc gyakran összetett, és a származási országban esetleg kevésbé szigorú </a:t>
            </a:r>
            <a:r>
              <a:rPr lang="de-AT" dirty="0"/>
              <a:t>	</a:t>
            </a:r>
            <a:r>
              <a:rPr lang="hu-HU" dirty="0"/>
              <a:t>minőségellenőrzési rendszerek vannak érvényben</a:t>
            </a:r>
          </a:p>
        </p:txBody>
      </p:sp>
    </p:spTree>
    <p:extLst>
      <p:ext uri="{BB962C8B-B14F-4D97-AF65-F5344CB8AC3E}">
        <p14:creationId xmlns:p14="http://schemas.microsoft.com/office/powerpoint/2010/main" val="114120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a:t>
            </a:r>
            <a:r>
              <a:rPr lang="hu-HU" dirty="0"/>
              <a:t>ETA-NOPS® kód</a:t>
            </a:r>
            <a:r>
              <a:rPr lang="de-AT" dirty="0"/>
              <a:t>ex </a:t>
            </a:r>
            <a:r>
              <a:rPr lang="de-AT" sz="1400" dirty="0"/>
              <a:t>(</a:t>
            </a:r>
            <a:r>
              <a:rPr lang="en-US" sz="1400" dirty="0"/>
              <a:t>British Equestrian Trade Association (BETA)</a:t>
            </a:r>
            <a:endParaRPr lang="hu-HU" sz="1400" dirty="0"/>
          </a:p>
        </p:txBody>
      </p:sp>
      <p:pic>
        <p:nvPicPr>
          <p:cNvPr id="5" name="Inhaltsplatzhalter 4"/>
          <p:cNvPicPr>
            <a:picLocks noGrp="1" noChangeAspect="1"/>
          </p:cNvPicPr>
          <p:nvPr>
            <p:ph idx="1"/>
          </p:nvPr>
        </p:nvPicPr>
        <p:blipFill>
          <a:blip r:embed="rId2"/>
          <a:stretch>
            <a:fillRect/>
          </a:stretch>
        </p:blipFill>
        <p:spPr>
          <a:xfrm>
            <a:off x="7672155" y="2601884"/>
            <a:ext cx="2408959" cy="2408959"/>
          </a:xfrm>
          <a:prstGeom prst="rect">
            <a:avLst/>
          </a:prstGeom>
        </p:spPr>
      </p:pic>
      <p:sp>
        <p:nvSpPr>
          <p:cNvPr id="4" name="Textplatzhalter 3"/>
          <p:cNvSpPr>
            <a:spLocks noGrp="1"/>
          </p:cNvSpPr>
          <p:nvPr>
            <p:ph type="body" sz="half" idx="2"/>
          </p:nvPr>
        </p:nvSpPr>
        <p:spPr/>
        <p:txBody>
          <a:bodyPr/>
          <a:lstStyle/>
          <a:p>
            <a:r>
              <a:rPr lang="hu-HU" dirty="0"/>
              <a:t>A</a:t>
            </a:r>
            <a:r>
              <a:rPr lang="de-AT" dirty="0"/>
              <a:t> B</a:t>
            </a:r>
            <a:r>
              <a:rPr lang="hu-HU" dirty="0"/>
              <a:t>ETA-NOPS® kód</a:t>
            </a:r>
            <a:r>
              <a:rPr lang="de-AT" dirty="0"/>
              <a:t>exet</a:t>
            </a:r>
            <a:r>
              <a:rPr lang="hu-HU" dirty="0"/>
              <a:t> a tiltott anyagok kockázatának csökkentésére fejlesztették ki.</a:t>
            </a:r>
            <a:endParaRPr lang="de-AT" dirty="0"/>
          </a:p>
          <a:p>
            <a:r>
              <a:rPr lang="hu-HU" dirty="0"/>
              <a:t>A lótenyésztési ágazaton belül néhány vállalat </a:t>
            </a:r>
            <a:r>
              <a:rPr lang="de-AT" dirty="0" err="1"/>
              <a:t>kialakitott</a:t>
            </a:r>
            <a:r>
              <a:rPr lang="hu-HU" dirty="0"/>
              <a:t> az iparág által vezetett minőségellenőrzési rendszer</a:t>
            </a:r>
            <a:r>
              <a:rPr lang="de-AT" dirty="0"/>
              <a:t>t</a:t>
            </a:r>
            <a:r>
              <a:rPr lang="hu-HU" dirty="0"/>
              <a:t>, amelynek célja, hogy megvédje mind a fogyasztók, mind a takarmányozási tagok érdekeit a takarmányok és kiegészítő termékek tiltott anyagokkal való szennyez</a:t>
            </a:r>
            <a:r>
              <a:rPr lang="de-AT" dirty="0"/>
              <a:t>öd</a:t>
            </a:r>
            <a:r>
              <a:rPr lang="hu-HU" dirty="0"/>
              <a:t>ésének kockázatával szemben.</a:t>
            </a:r>
            <a:endParaRPr lang="de-AT" dirty="0"/>
          </a:p>
          <a:p>
            <a:r>
              <a:rPr lang="de-AT" dirty="0"/>
              <a:t>Audit</a:t>
            </a:r>
            <a:r>
              <a:rPr lang="hu-HU" dirty="0"/>
              <a:t>á</a:t>
            </a:r>
            <a:r>
              <a:rPr lang="de-AT" dirty="0"/>
              <a:t>l</a:t>
            </a:r>
            <a:r>
              <a:rPr lang="hu-HU" dirty="0"/>
              <a:t>á</a:t>
            </a:r>
            <a:r>
              <a:rPr lang="de-AT" dirty="0"/>
              <a:t>si </a:t>
            </a:r>
            <a:r>
              <a:rPr lang="de-AT" dirty="0" err="1"/>
              <a:t>folyamat</a:t>
            </a:r>
            <a:r>
              <a:rPr lang="de-AT" dirty="0"/>
              <a:t> (HACCP-</a:t>
            </a:r>
            <a:r>
              <a:rPr lang="de-AT" dirty="0" err="1"/>
              <a:t>alapú</a:t>
            </a:r>
            <a:r>
              <a:rPr lang="de-AT" dirty="0"/>
              <a:t>): </a:t>
            </a:r>
          </a:p>
          <a:p>
            <a:pPr marL="285750" indent="-285750">
              <a:buFont typeface="Arial" panose="020B0604020202020204" pitchFamily="34" charset="0"/>
              <a:buChar char="•"/>
            </a:pPr>
            <a:r>
              <a:rPr lang="hu-HU" dirty="0"/>
              <a:t>évente ellenőrzik</a:t>
            </a:r>
            <a:endParaRPr lang="de-AT" dirty="0"/>
          </a:p>
          <a:p>
            <a:pPr marL="285750" indent="-285750">
              <a:buFont typeface="Arial" panose="020B0604020202020204" pitchFamily="34" charset="0"/>
              <a:buChar char="•"/>
            </a:pPr>
            <a:r>
              <a:rPr lang="hu-HU" dirty="0"/>
              <a:t>megbízható kockázatértékelési és minőségellenőrzési rendszerek meglét</a:t>
            </a:r>
            <a:r>
              <a:rPr lang="de-AT" dirty="0"/>
              <a:t>e</a:t>
            </a:r>
            <a:endParaRPr lang="hu-HU" dirty="0"/>
          </a:p>
        </p:txBody>
      </p:sp>
    </p:spTree>
    <p:extLst>
      <p:ext uri="{BB962C8B-B14F-4D97-AF65-F5344CB8AC3E}">
        <p14:creationId xmlns:p14="http://schemas.microsoft.com/office/powerpoint/2010/main" val="232336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BETA-NOPS®</a:t>
            </a:r>
          </a:p>
        </p:txBody>
      </p:sp>
      <p:sp>
        <p:nvSpPr>
          <p:cNvPr id="3" name="Inhaltsplatzhalter 2"/>
          <p:cNvSpPr>
            <a:spLocks noGrp="1"/>
          </p:cNvSpPr>
          <p:nvPr>
            <p:ph idx="1"/>
          </p:nvPr>
        </p:nvSpPr>
        <p:spPr>
          <a:xfrm>
            <a:off x="7148944" y="1600199"/>
            <a:ext cx="3938156" cy="4572001"/>
          </a:xfrm>
        </p:spPr>
        <p:txBody>
          <a:bodyPr/>
          <a:lstStyle/>
          <a:p>
            <a:endParaRPr lang="de-AT" dirty="0"/>
          </a:p>
          <a:p>
            <a:endParaRPr lang="de-AT" dirty="0"/>
          </a:p>
          <a:p>
            <a:endParaRPr lang="de-AT" dirty="0"/>
          </a:p>
          <a:p>
            <a:r>
              <a:rPr lang="de-AT" dirty="0" err="1"/>
              <a:t>Termel</a:t>
            </a:r>
            <a:r>
              <a:rPr lang="hu-HU" dirty="0"/>
              <a:t>ő</a:t>
            </a:r>
            <a:endParaRPr lang="de-AT" dirty="0"/>
          </a:p>
          <a:p>
            <a:endParaRPr lang="de-AT" dirty="0"/>
          </a:p>
          <a:p>
            <a:r>
              <a:rPr lang="de-AT" dirty="0" err="1"/>
              <a:t>Rakt</a:t>
            </a:r>
            <a:r>
              <a:rPr lang="hu-HU" dirty="0"/>
              <a:t>á</a:t>
            </a:r>
            <a:r>
              <a:rPr lang="de-AT" dirty="0" err="1"/>
              <a:t>roz</a:t>
            </a:r>
            <a:r>
              <a:rPr lang="hu-HU" dirty="0"/>
              <a:t>ó</a:t>
            </a:r>
            <a:endParaRPr lang="de-AT" dirty="0"/>
          </a:p>
          <a:p>
            <a:endParaRPr lang="de-AT" dirty="0"/>
          </a:p>
          <a:p>
            <a:r>
              <a:rPr lang="de-AT" dirty="0" err="1"/>
              <a:t>Takarm</a:t>
            </a:r>
            <a:r>
              <a:rPr lang="hu-HU" dirty="0"/>
              <a:t>á</a:t>
            </a:r>
            <a:r>
              <a:rPr lang="de-AT" dirty="0" err="1"/>
              <a:t>nygy</a:t>
            </a:r>
            <a:r>
              <a:rPr lang="hu-HU" dirty="0"/>
              <a:t>á</a:t>
            </a:r>
            <a:r>
              <a:rPr lang="de-AT" dirty="0" err="1"/>
              <a:t>rt</a:t>
            </a:r>
            <a:r>
              <a:rPr lang="hu-HU" dirty="0"/>
              <a:t>ó</a:t>
            </a:r>
            <a:endParaRPr lang="de-AT" dirty="0"/>
          </a:p>
          <a:p>
            <a:endParaRPr lang="de-AT" dirty="0"/>
          </a:p>
          <a:p>
            <a:endParaRPr lang="de-AT" dirty="0"/>
          </a:p>
          <a:p>
            <a:endParaRPr lang="hu-HU" dirty="0"/>
          </a:p>
        </p:txBody>
      </p:sp>
      <p:sp>
        <p:nvSpPr>
          <p:cNvPr id="4" name="Textplatzhalter 3"/>
          <p:cNvSpPr>
            <a:spLocks noGrp="1"/>
          </p:cNvSpPr>
          <p:nvPr>
            <p:ph type="body" sz="half" idx="2"/>
          </p:nvPr>
        </p:nvSpPr>
        <p:spPr/>
        <p:txBody>
          <a:bodyPr/>
          <a:lstStyle/>
          <a:p>
            <a:endParaRPr lang="hu-HU"/>
          </a:p>
        </p:txBody>
      </p:sp>
      <p:pic>
        <p:nvPicPr>
          <p:cNvPr id="6" name="Grafik 5"/>
          <p:cNvPicPr>
            <a:picLocks noChangeAspect="1"/>
          </p:cNvPicPr>
          <p:nvPr/>
        </p:nvPicPr>
        <p:blipFill>
          <a:blip r:embed="rId2"/>
          <a:stretch>
            <a:fillRect/>
          </a:stretch>
        </p:blipFill>
        <p:spPr>
          <a:xfrm>
            <a:off x="1104899" y="1600199"/>
            <a:ext cx="6044045" cy="4573872"/>
          </a:xfrm>
          <a:prstGeom prst="rect">
            <a:avLst/>
          </a:prstGeom>
        </p:spPr>
      </p:pic>
    </p:spTree>
    <p:extLst>
      <p:ext uri="{BB962C8B-B14F-4D97-AF65-F5344CB8AC3E}">
        <p14:creationId xmlns:p14="http://schemas.microsoft.com/office/powerpoint/2010/main" val="270649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Take </a:t>
            </a:r>
            <a:r>
              <a:rPr lang="de-AT" dirty="0" err="1"/>
              <a:t>home</a:t>
            </a:r>
            <a:r>
              <a:rPr lang="de-AT" dirty="0"/>
              <a:t> </a:t>
            </a:r>
            <a:r>
              <a:rPr lang="de-AT" dirty="0" err="1"/>
              <a:t>message</a:t>
            </a:r>
            <a:r>
              <a:rPr lang="de-AT" dirty="0"/>
              <a:t>: </a:t>
            </a:r>
            <a:br>
              <a:rPr lang="de-AT" dirty="0"/>
            </a:br>
            <a:r>
              <a:rPr lang="hu-HU" dirty="0"/>
              <a:t>SZÉNA, TAKARMÁNY ÉS KIEGÉSZÍTŐK</a:t>
            </a:r>
          </a:p>
        </p:txBody>
      </p:sp>
      <p:sp>
        <p:nvSpPr>
          <p:cNvPr id="4" name="Textplatzhalter 3"/>
          <p:cNvSpPr>
            <a:spLocks noGrp="1"/>
          </p:cNvSpPr>
          <p:nvPr>
            <p:ph type="body" sz="half" idx="2"/>
          </p:nvPr>
        </p:nvSpPr>
        <p:spPr>
          <a:xfrm>
            <a:off x="1104900" y="1600200"/>
            <a:ext cx="9980682" cy="4572000"/>
          </a:xfrm>
        </p:spPr>
        <p:txBody>
          <a:bodyPr>
            <a:normAutofit fontScale="92500" lnSpcReduction="20000"/>
          </a:bodyPr>
          <a:lstStyle/>
          <a:p>
            <a:r>
              <a:rPr lang="hu-HU" b="1" dirty="0"/>
              <a:t>Használjon jó hírű beszállítót</a:t>
            </a:r>
            <a:r>
              <a:rPr lang="de-AT" dirty="0"/>
              <a:t>: </a:t>
            </a:r>
            <a:r>
              <a:rPr lang="hu-HU" dirty="0"/>
              <a:t>Győződjön meg arról, hogy a szénát, a takarmányt és a táplálékkiegészítőket megbízható forrásból szerezte be, és hogy azokat a vásárlást megelőzően megfelelően tárolták.</a:t>
            </a:r>
            <a:endParaRPr lang="de-AT" dirty="0"/>
          </a:p>
          <a:p>
            <a:r>
              <a:rPr lang="hu-HU" dirty="0"/>
              <a:t>Használjon olyan kiváló minőségű takarmányt, amely átesett a természetben előforduló tiltott anyagok</a:t>
            </a:r>
            <a:r>
              <a:rPr lang="hu-HU" b="1" dirty="0"/>
              <a:t>(NOPS) </a:t>
            </a:r>
            <a:r>
              <a:rPr lang="hu-HU" dirty="0" err="1"/>
              <a:t>vizsgálatá</a:t>
            </a:r>
            <a:r>
              <a:rPr lang="de-AT" dirty="0"/>
              <a:t>n: e</a:t>
            </a:r>
            <a:r>
              <a:rPr lang="hu-HU" dirty="0"/>
              <a:t>nnek garantálnia kell, hogy a takarmány mentes az általánosan ismert szennyező anyagoktól</a:t>
            </a:r>
            <a:r>
              <a:rPr lang="de-AT" dirty="0"/>
              <a:t> (</a:t>
            </a:r>
            <a:r>
              <a:rPr lang="hu-HU" dirty="0"/>
              <a:t>koffein,teobromin, teofillin, morfin, hiocin, hordenin és atropin</a:t>
            </a:r>
            <a:r>
              <a:rPr lang="de-AT" dirty="0"/>
              <a:t>)</a:t>
            </a:r>
          </a:p>
          <a:p>
            <a:r>
              <a:rPr lang="de-AT" dirty="0"/>
              <a:t>	</a:t>
            </a:r>
            <a:r>
              <a:rPr lang="de-AT" sz="1300" dirty="0"/>
              <a:t>BETA-NOPS </a:t>
            </a:r>
            <a:r>
              <a:rPr lang="de-AT" sz="1300" dirty="0" err="1"/>
              <a:t>takarm</a:t>
            </a:r>
            <a:r>
              <a:rPr lang="hu-HU" sz="1300" dirty="0"/>
              <a:t>á</a:t>
            </a:r>
            <a:r>
              <a:rPr lang="de-AT" sz="1300" dirty="0" err="1"/>
              <a:t>nygy</a:t>
            </a:r>
            <a:r>
              <a:rPr lang="hu-HU" sz="1300" dirty="0"/>
              <a:t>á</a:t>
            </a:r>
            <a:r>
              <a:rPr lang="de-AT" sz="1300" dirty="0" err="1"/>
              <a:t>rt</a:t>
            </a:r>
            <a:r>
              <a:rPr lang="hu-HU" sz="1300" dirty="0"/>
              <a:t>ó</a:t>
            </a:r>
            <a:r>
              <a:rPr lang="de-AT" sz="1300" dirty="0"/>
              <a:t> c</a:t>
            </a:r>
            <a:r>
              <a:rPr lang="hu-HU" sz="1300" dirty="0"/>
              <a:t>é</a:t>
            </a:r>
            <a:r>
              <a:rPr lang="de-AT" sz="1300" dirty="0" err="1"/>
              <a:t>glista</a:t>
            </a:r>
            <a:r>
              <a:rPr lang="de-AT" sz="1300" dirty="0"/>
              <a:t>: https://www.beta-uk.org/pages/feed-safety/beta-nops-scheme.php</a:t>
            </a:r>
          </a:p>
          <a:p>
            <a:r>
              <a:rPr lang="hu-HU" b="1" dirty="0"/>
              <a:t>Tartson mintákat </a:t>
            </a:r>
            <a:r>
              <a:rPr lang="hu-HU" dirty="0"/>
              <a:t>a szénából, takarmányból, táplálékkiegészítőkből </a:t>
            </a:r>
            <a:r>
              <a:rPr lang="de-AT" dirty="0"/>
              <a:t>(</a:t>
            </a:r>
            <a:r>
              <a:rPr lang="de-AT" dirty="0" err="1"/>
              <a:t>minden</a:t>
            </a:r>
            <a:r>
              <a:rPr lang="de-AT" dirty="0"/>
              <a:t> </a:t>
            </a:r>
            <a:r>
              <a:rPr lang="hu-HU" dirty="0"/>
              <a:t>tétel</a:t>
            </a:r>
            <a:r>
              <a:rPr lang="de-AT" dirty="0"/>
              <a:t>b</a:t>
            </a:r>
            <a:r>
              <a:rPr lang="hu-HU" dirty="0"/>
              <a:t>ő</a:t>
            </a:r>
            <a:r>
              <a:rPr lang="de-AT" dirty="0"/>
              <a:t>l). </a:t>
            </a:r>
            <a:r>
              <a:rPr lang="hu-HU" dirty="0"/>
              <a:t>Ez lehetővé teszi az alapos vizsgálat elvégzését, ha szennyeződés gyanúja merül fel.</a:t>
            </a:r>
            <a:endParaRPr lang="de-AT" dirty="0"/>
          </a:p>
          <a:p>
            <a:r>
              <a:rPr lang="hu-HU" dirty="0"/>
              <a:t>A takarmányt </a:t>
            </a:r>
            <a:r>
              <a:rPr lang="hu-HU" b="1" dirty="0"/>
              <a:t>gondosan tárolja</a:t>
            </a:r>
            <a:endParaRPr lang="de-AT" b="1" dirty="0"/>
          </a:p>
          <a:p>
            <a:pPr marL="285750" indent="-285750">
              <a:buFont typeface="Arial" panose="020B0604020202020204" pitchFamily="34" charset="0"/>
              <a:buChar char="•"/>
            </a:pPr>
            <a:r>
              <a:rPr lang="hu-HU" dirty="0"/>
              <a:t>Győződjön meg arról, hogy a takarmánytároló tartályok tiszták</a:t>
            </a:r>
            <a:r>
              <a:rPr lang="de-AT" dirty="0"/>
              <a:t> (</a:t>
            </a:r>
            <a:r>
              <a:rPr lang="hu-HU" dirty="0"/>
              <a:t>régi takarmány gyorsan megpenészedik</a:t>
            </a:r>
            <a:r>
              <a:rPr lang="de-AT" dirty="0"/>
              <a:t>: b</a:t>
            </a:r>
            <a:r>
              <a:rPr lang="hu-HU" dirty="0"/>
              <a:t>izonyos típusú penészgombák természetes módon</a:t>
            </a:r>
            <a:r>
              <a:rPr lang="de-AT" dirty="0"/>
              <a:t> </a:t>
            </a:r>
            <a:r>
              <a:rPr lang="hu-HU" dirty="0"/>
              <a:t>előforduló tiltott anyagok</a:t>
            </a:r>
            <a:r>
              <a:rPr lang="de-AT" dirty="0"/>
              <a:t>at </a:t>
            </a:r>
            <a:r>
              <a:rPr lang="de-AT" dirty="0" err="1"/>
              <a:t>termelnek</a:t>
            </a:r>
            <a:r>
              <a:rPr lang="de-AT" dirty="0"/>
              <a:t>)</a:t>
            </a:r>
          </a:p>
          <a:p>
            <a:r>
              <a:rPr lang="hu-HU" b="1" dirty="0"/>
              <a:t>Kiegészítők</a:t>
            </a:r>
            <a:r>
              <a:rPr lang="de-AT" dirty="0"/>
              <a:t>: </a:t>
            </a:r>
          </a:p>
          <a:p>
            <a:pPr marL="285750" indent="-285750">
              <a:buFont typeface="Arial" panose="020B0604020202020204" pitchFamily="34" charset="0"/>
              <a:buChar char="•"/>
            </a:pPr>
            <a:r>
              <a:rPr lang="de-AT" dirty="0"/>
              <a:t>e</a:t>
            </a:r>
            <a:r>
              <a:rPr lang="hu-HU" dirty="0"/>
              <a:t>gyes kiegészítők több anyagot</a:t>
            </a:r>
            <a:r>
              <a:rPr lang="de-AT" dirty="0"/>
              <a:t>/</a:t>
            </a:r>
            <a:r>
              <a:rPr lang="hu-HU" dirty="0"/>
              <a:t>szennyeződés</a:t>
            </a:r>
            <a:r>
              <a:rPr lang="de-AT" dirty="0"/>
              <a:t>t</a:t>
            </a:r>
            <a:r>
              <a:rPr lang="hu-HU" dirty="0"/>
              <a:t> tartalmaznak, mint az összetevők listáján szerepel</a:t>
            </a:r>
            <a:r>
              <a:rPr lang="de-AT" dirty="0"/>
              <a:t>. </a:t>
            </a:r>
            <a:r>
              <a:rPr lang="hu-HU" dirty="0"/>
              <a:t>Az FEI figyelmeztet a táplálékkiegészítők használatával kapcsolatban, használat</a:t>
            </a:r>
            <a:r>
              <a:rPr lang="de-AT" dirty="0" err="1"/>
              <a:t>ukat</a:t>
            </a:r>
            <a:r>
              <a:rPr lang="hu-HU" dirty="0"/>
              <a:t> be kell jegyezni a ló</a:t>
            </a:r>
            <a:r>
              <a:rPr lang="de-AT" dirty="0"/>
              <a:t> </a:t>
            </a:r>
            <a:r>
              <a:rPr lang="hu-HU" dirty="0" err="1"/>
              <a:t>gyógy</a:t>
            </a:r>
            <a:r>
              <a:rPr lang="de-AT" dirty="0" err="1"/>
              <a:t>kezel</a:t>
            </a:r>
            <a:r>
              <a:rPr lang="hu-HU" dirty="0"/>
              <a:t>é</a:t>
            </a:r>
            <a:r>
              <a:rPr lang="de-AT" dirty="0"/>
              <a:t>si</a:t>
            </a:r>
            <a:r>
              <a:rPr lang="hu-HU" dirty="0"/>
              <a:t> naplójába</a:t>
            </a:r>
          </a:p>
        </p:txBody>
      </p:sp>
    </p:spTree>
    <p:extLst>
      <p:ext uri="{BB962C8B-B14F-4D97-AF65-F5344CB8AC3E}">
        <p14:creationId xmlns:p14="http://schemas.microsoft.com/office/powerpoint/2010/main" val="8165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t>
            </a:r>
            <a:r>
              <a:rPr lang="hu-HU" dirty="0"/>
              <a:t>ák</a:t>
            </a:r>
          </a:p>
        </p:txBody>
      </p:sp>
      <p:sp>
        <p:nvSpPr>
          <p:cNvPr id="3" name="Inhaltsplatzhalter 2"/>
          <p:cNvSpPr>
            <a:spLocks noGrp="1"/>
          </p:cNvSpPr>
          <p:nvPr>
            <p:ph idx="1"/>
          </p:nvPr>
        </p:nvSpPr>
        <p:spPr/>
        <p:txBody>
          <a:bodyPr>
            <a:normAutofit/>
          </a:bodyPr>
          <a:lstStyle/>
          <a:p>
            <a:r>
              <a:rPr lang="de-AT" dirty="0"/>
              <a:t>Az FEI bejelentette, hogy három svájci díjugrató ló tesztje pozitív lett tiltott szerekre.</a:t>
            </a:r>
          </a:p>
          <a:p>
            <a:r>
              <a:rPr lang="de-AT" dirty="0"/>
              <a:t>FEI meg</a:t>
            </a:r>
            <a:r>
              <a:rPr lang="hu-HU" dirty="0"/>
              <a:t>á</a:t>
            </a:r>
            <a:r>
              <a:rPr lang="de-AT" dirty="0"/>
              <a:t>llap</a:t>
            </a:r>
            <a:r>
              <a:rPr lang="hu-HU" dirty="0"/>
              <a:t>í</a:t>
            </a:r>
            <a:r>
              <a:rPr lang="de-AT" dirty="0"/>
              <a:t>t</a:t>
            </a:r>
            <a:r>
              <a:rPr lang="hu-HU" dirty="0"/>
              <a:t>á</a:t>
            </a:r>
            <a:r>
              <a:rPr lang="de-AT" dirty="0"/>
              <a:t>sa: </a:t>
            </a:r>
            <a:r>
              <a:rPr lang="hu-HU" dirty="0"/>
              <a:t>Az oripavin egy olyan opioid analgetikum, amelyet klinikailag nem használnak</a:t>
            </a:r>
            <a:r>
              <a:rPr lang="de-AT" dirty="0"/>
              <a:t>, mert </a:t>
            </a:r>
            <a:r>
              <a:rPr lang="hu-HU" dirty="0"/>
              <a:t>nagyon szűk</a:t>
            </a:r>
            <a:r>
              <a:rPr lang="de-AT" dirty="0"/>
              <a:t> a</a:t>
            </a:r>
            <a:r>
              <a:rPr lang="hu-HU" dirty="0"/>
              <a:t> terápiás </a:t>
            </a:r>
            <a:r>
              <a:rPr lang="de-AT" dirty="0"/>
              <a:t>s</a:t>
            </a:r>
            <a:r>
              <a:rPr lang="hu-HU" dirty="0"/>
              <a:t>á</a:t>
            </a:r>
            <a:r>
              <a:rPr lang="de-AT" dirty="0"/>
              <a:t>vja</a:t>
            </a:r>
            <a:r>
              <a:rPr lang="hu-HU" dirty="0"/>
              <a:t> és rendkívül magas </a:t>
            </a:r>
            <a:r>
              <a:rPr lang="de-AT" dirty="0"/>
              <a:t>a </a:t>
            </a:r>
            <a:r>
              <a:rPr lang="hu-HU" dirty="0"/>
              <a:t>toxicitási szintje. Az </a:t>
            </a:r>
            <a:r>
              <a:rPr lang="de-AT" dirty="0"/>
              <a:t>o</a:t>
            </a:r>
            <a:r>
              <a:rPr lang="hu-HU" dirty="0"/>
              <a:t>ripavin pozitív eredmények gyakran mákszemek lenyelésének következményei. A mákmagban található kodein és morfium szintén fájdalomcsillapítók.</a:t>
            </a:r>
            <a:endParaRPr lang="de-AT" dirty="0"/>
          </a:p>
          <a:p>
            <a:endParaRPr lang="hu-HU" dirty="0"/>
          </a:p>
        </p:txBody>
      </p:sp>
      <p:sp>
        <p:nvSpPr>
          <p:cNvPr id="4" name="Textplatzhalter 3"/>
          <p:cNvSpPr>
            <a:spLocks noGrp="1"/>
          </p:cNvSpPr>
          <p:nvPr>
            <p:ph type="body" sz="half" idx="2"/>
          </p:nvPr>
        </p:nvSpPr>
        <p:spPr/>
        <p:txBody>
          <a:bodyPr/>
          <a:lstStyle/>
          <a:p>
            <a:r>
              <a:rPr lang="de-AT" sz="1400" dirty="0"/>
              <a:t>„A május 17-én La Baule-ban (FRA) rendezett CSIO5* versenyen vett minták, -amelyeket Nino des Buissonnets-tól vettek, akit Steve Guerdat (SUI) lovagolt a nagydíjban a tesztelés napján- pozitívak lettek tiltott anyagokra (kodeinre és oripavinra), valamint az ellenőrzött szerk</a:t>
            </a:r>
            <a:r>
              <a:rPr lang="hu-HU" sz="1400" dirty="0"/>
              <a:t>é</a:t>
            </a:r>
            <a:r>
              <a:rPr lang="de-AT" sz="1400" dirty="0"/>
              <a:t>nt ismert morfinra.“</a:t>
            </a:r>
          </a:p>
          <a:p>
            <a:endParaRPr lang="hu-HU" dirty="0"/>
          </a:p>
        </p:txBody>
      </p:sp>
      <p:pic>
        <p:nvPicPr>
          <p:cNvPr id="5" name="Grafik 4"/>
          <p:cNvPicPr>
            <a:picLocks noChangeAspect="1"/>
          </p:cNvPicPr>
          <p:nvPr/>
        </p:nvPicPr>
        <p:blipFill>
          <a:blip r:embed="rId2"/>
          <a:stretch>
            <a:fillRect/>
          </a:stretch>
        </p:blipFill>
        <p:spPr>
          <a:xfrm>
            <a:off x="1104900" y="3225338"/>
            <a:ext cx="4420293" cy="2946862"/>
          </a:xfrm>
          <a:prstGeom prst="rect">
            <a:avLst/>
          </a:prstGeom>
        </p:spPr>
      </p:pic>
      <p:sp>
        <p:nvSpPr>
          <p:cNvPr id="6" name="Textfeld 5"/>
          <p:cNvSpPr txBox="1"/>
          <p:nvPr/>
        </p:nvSpPr>
        <p:spPr>
          <a:xfrm>
            <a:off x="1104900" y="2994506"/>
            <a:ext cx="3267595" cy="230832"/>
          </a:xfrm>
          <a:prstGeom prst="rect">
            <a:avLst/>
          </a:prstGeom>
          <a:noFill/>
        </p:spPr>
        <p:txBody>
          <a:bodyPr wrap="square" rtlCol="0">
            <a:spAutoFit/>
          </a:bodyPr>
          <a:lstStyle/>
          <a:p>
            <a:r>
              <a:rPr lang="hu-HU" sz="900" dirty="0"/>
              <a:t>Steve Guerdat (SUI) and Nino des Buissonnets</a:t>
            </a:r>
          </a:p>
        </p:txBody>
      </p:sp>
    </p:spTree>
    <p:extLst>
      <p:ext uri="{BB962C8B-B14F-4D97-AF65-F5344CB8AC3E}">
        <p14:creationId xmlns:p14="http://schemas.microsoft.com/office/powerpoint/2010/main" val="343862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Forr</a:t>
            </a:r>
            <a:r>
              <a:rPr lang="hu-HU" dirty="0"/>
              <a:t>á</a:t>
            </a:r>
            <a:r>
              <a:rPr lang="de-AT" dirty="0" err="1"/>
              <a:t>sok</a:t>
            </a:r>
            <a:endParaRPr lang="hu-HU" dirty="0"/>
          </a:p>
        </p:txBody>
      </p:sp>
      <p:sp>
        <p:nvSpPr>
          <p:cNvPr id="4" name="Textplatzhalter 3"/>
          <p:cNvSpPr>
            <a:spLocks noGrp="1"/>
          </p:cNvSpPr>
          <p:nvPr>
            <p:ph type="body" sz="half" idx="2"/>
          </p:nvPr>
        </p:nvSpPr>
        <p:spPr>
          <a:xfrm>
            <a:off x="1104900" y="1600200"/>
            <a:ext cx="10117282" cy="4572000"/>
          </a:xfrm>
        </p:spPr>
        <p:txBody>
          <a:bodyPr/>
          <a:lstStyle/>
          <a:p>
            <a:r>
              <a:rPr lang="en-US" dirty="0"/>
              <a:t>Frank, M., et al.(1990). </a:t>
            </a:r>
            <a:r>
              <a:rPr lang="en-US" dirty="0" err="1"/>
              <a:t>Hordenine</a:t>
            </a:r>
            <a:r>
              <a:rPr lang="en-US" dirty="0"/>
              <a:t>: pharmacology, pharmacokinetics and </a:t>
            </a:r>
            <a:r>
              <a:rPr lang="en-US" dirty="0" err="1"/>
              <a:t>behavioural</a:t>
            </a:r>
            <a:r>
              <a:rPr lang="en-US" dirty="0"/>
              <a:t> effects in the horse. Equine Veterinary Journal, 22(6), 437–441. </a:t>
            </a:r>
          </a:p>
          <a:p>
            <a:r>
              <a:rPr lang="en-US" dirty="0" err="1"/>
              <a:t>Hertzsch</a:t>
            </a:r>
            <a:r>
              <a:rPr lang="en-US" dirty="0"/>
              <a:t> R, et al.: </a:t>
            </a:r>
            <a:r>
              <a:rPr lang="en-US" dirty="0" err="1"/>
              <a:t>Alimentäre</a:t>
            </a:r>
            <a:r>
              <a:rPr lang="en-US" dirty="0"/>
              <a:t> </a:t>
            </a:r>
            <a:r>
              <a:rPr lang="en-US" dirty="0" err="1"/>
              <a:t>Aufnahme</a:t>
            </a:r>
            <a:r>
              <a:rPr lang="en-US" dirty="0"/>
              <a:t> von Opioid-</a:t>
            </a:r>
            <a:r>
              <a:rPr lang="en-US" dirty="0" err="1"/>
              <a:t>Alkaloiden</a:t>
            </a:r>
            <a:r>
              <a:rPr lang="en-US" dirty="0"/>
              <a:t> </a:t>
            </a:r>
            <a:r>
              <a:rPr lang="en-US" dirty="0" err="1"/>
              <a:t>durch</a:t>
            </a:r>
            <a:r>
              <a:rPr lang="en-US" dirty="0"/>
              <a:t> Pferde. </a:t>
            </a:r>
            <a:r>
              <a:rPr lang="en-US" dirty="0" err="1"/>
              <a:t>Gefahren</a:t>
            </a:r>
            <a:r>
              <a:rPr lang="en-US" dirty="0"/>
              <a:t> </a:t>
            </a:r>
            <a:r>
              <a:rPr lang="en-US" dirty="0" err="1"/>
              <a:t>durch</a:t>
            </a:r>
            <a:r>
              <a:rPr lang="en-US" dirty="0"/>
              <a:t> </a:t>
            </a:r>
            <a:r>
              <a:rPr lang="en-US" dirty="0" err="1"/>
              <a:t>mohnhaltige</a:t>
            </a:r>
            <a:r>
              <a:rPr lang="en-US" dirty="0"/>
              <a:t> </a:t>
            </a:r>
            <a:r>
              <a:rPr lang="en-US" dirty="0" err="1"/>
              <a:t>Futtermittel</a:t>
            </a:r>
            <a:r>
              <a:rPr lang="en-US" dirty="0"/>
              <a:t> [Alimentary intake of opioid alkaloids by horses. Hazards due to poppy-containing feeds]. </a:t>
            </a:r>
            <a:r>
              <a:rPr lang="en-US" dirty="0" err="1"/>
              <a:t>Tierarztl</a:t>
            </a:r>
            <a:r>
              <a:rPr lang="en-US" dirty="0"/>
              <a:t> </a:t>
            </a:r>
            <a:r>
              <a:rPr lang="en-US" dirty="0" err="1"/>
              <a:t>Prax</a:t>
            </a:r>
            <a:r>
              <a:rPr lang="en-US" dirty="0"/>
              <a:t> </a:t>
            </a:r>
            <a:r>
              <a:rPr lang="en-US" dirty="0" err="1"/>
              <a:t>Ausg</a:t>
            </a:r>
            <a:r>
              <a:rPr lang="en-US" dirty="0"/>
              <a:t> G </a:t>
            </a:r>
            <a:r>
              <a:rPr lang="en-US" dirty="0" err="1"/>
              <a:t>Grosstiere</a:t>
            </a:r>
            <a:r>
              <a:rPr lang="en-US" dirty="0"/>
              <a:t> </a:t>
            </a:r>
            <a:r>
              <a:rPr lang="en-US" dirty="0" err="1"/>
              <a:t>Nutztiere</a:t>
            </a:r>
            <a:r>
              <a:rPr lang="en-US" dirty="0"/>
              <a:t>. 2015;43(1):35-43.</a:t>
            </a:r>
          </a:p>
          <a:p>
            <a:r>
              <a:rPr lang="en-US" dirty="0" err="1"/>
              <a:t>Herholz</a:t>
            </a:r>
            <a:r>
              <a:rPr lang="en-US" dirty="0"/>
              <a:t> C, et al.: </a:t>
            </a:r>
            <a:r>
              <a:rPr lang="en-US" dirty="0" err="1"/>
              <a:t>Dopingrelevante</a:t>
            </a:r>
            <a:r>
              <a:rPr lang="en-US" dirty="0"/>
              <a:t> </a:t>
            </a:r>
            <a:r>
              <a:rPr lang="en-US" dirty="0" err="1"/>
              <a:t>Substanzen</a:t>
            </a:r>
            <a:r>
              <a:rPr lang="en-US" dirty="0"/>
              <a:t> in </a:t>
            </a:r>
            <a:r>
              <a:rPr lang="en-US" dirty="0" err="1"/>
              <a:t>Futtermitteln</a:t>
            </a:r>
            <a:r>
              <a:rPr lang="en-US" dirty="0"/>
              <a:t> </a:t>
            </a:r>
            <a:r>
              <a:rPr lang="en-US" dirty="0" err="1"/>
              <a:t>für</a:t>
            </a:r>
            <a:r>
              <a:rPr lang="en-US" dirty="0"/>
              <a:t> Pferde [Doping relevant substances in horse feed]. </a:t>
            </a:r>
            <a:r>
              <a:rPr lang="en-US" dirty="0" err="1"/>
              <a:t>Schweiz</a:t>
            </a:r>
            <a:r>
              <a:rPr lang="en-US" dirty="0"/>
              <a:t> Arch </a:t>
            </a:r>
            <a:r>
              <a:rPr lang="en-US" dirty="0" err="1"/>
              <a:t>Tierheilkd</a:t>
            </a:r>
            <a:r>
              <a:rPr lang="en-US" dirty="0"/>
              <a:t>. 2017 Apr;159(4):231-235. </a:t>
            </a:r>
          </a:p>
          <a:p>
            <a:r>
              <a:rPr lang="en-US" dirty="0"/>
              <a:t>https://www.vetline.de/doping-im-pferdesport-metaanalyse-zur-validierung-internationaler-residue-limits-fuer-die-tropan</a:t>
            </a:r>
          </a:p>
          <a:p>
            <a:endParaRPr lang="hu-HU" dirty="0"/>
          </a:p>
        </p:txBody>
      </p:sp>
    </p:spTree>
    <p:extLst>
      <p:ext uri="{BB962C8B-B14F-4D97-AF65-F5344CB8AC3E}">
        <p14:creationId xmlns:p14="http://schemas.microsoft.com/office/powerpoint/2010/main" val="277393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en-US" dirty="0" err="1"/>
              <a:t>Köszönöm</a:t>
            </a:r>
            <a:r>
              <a:rPr lang="en-US" dirty="0"/>
              <a:t> a </a:t>
            </a:r>
            <a:r>
              <a:rPr lang="en-US" dirty="0" err="1"/>
              <a:t>figyelmet</a:t>
            </a:r>
            <a:r>
              <a:rPr lang="en-US" dirty="0"/>
              <a:t>!</a:t>
            </a:r>
          </a:p>
        </p:txBody>
      </p:sp>
      <p:pic>
        <p:nvPicPr>
          <p:cNvPr id="5" name="Grafik 4"/>
          <p:cNvPicPr>
            <a:picLocks noChangeAspect="1"/>
          </p:cNvPicPr>
          <p:nvPr/>
        </p:nvPicPr>
        <p:blipFill>
          <a:blip r:embed="rId2"/>
          <a:stretch>
            <a:fillRect/>
          </a:stretch>
        </p:blipFill>
        <p:spPr>
          <a:xfrm>
            <a:off x="3487362" y="1600199"/>
            <a:ext cx="4308971" cy="4308971"/>
          </a:xfrm>
          <a:prstGeom prst="rect">
            <a:avLst/>
          </a:prstGeo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Szkopolamin</a:t>
            </a:r>
            <a:endParaRPr lang="hu-HU" dirty="0"/>
          </a:p>
        </p:txBody>
      </p:sp>
      <p:pic>
        <p:nvPicPr>
          <p:cNvPr id="5" name="Inhaltsplatzhalter 4"/>
          <p:cNvPicPr>
            <a:picLocks noGrp="1" noChangeAspect="1"/>
          </p:cNvPicPr>
          <p:nvPr>
            <p:ph idx="1"/>
          </p:nvPr>
        </p:nvPicPr>
        <p:blipFill>
          <a:blip r:embed="rId2"/>
          <a:stretch>
            <a:fillRect/>
          </a:stretch>
        </p:blipFill>
        <p:spPr>
          <a:xfrm>
            <a:off x="5641975" y="2072293"/>
            <a:ext cx="5445125" cy="3627814"/>
          </a:xfrm>
          <a:prstGeom prst="rect">
            <a:avLst/>
          </a:prstGeom>
        </p:spPr>
      </p:pic>
      <p:sp>
        <p:nvSpPr>
          <p:cNvPr id="4" name="Textplatzhalter 3"/>
          <p:cNvSpPr>
            <a:spLocks noGrp="1"/>
          </p:cNvSpPr>
          <p:nvPr>
            <p:ph type="body" sz="half" idx="2"/>
          </p:nvPr>
        </p:nvSpPr>
        <p:spPr/>
        <p:txBody>
          <a:bodyPr/>
          <a:lstStyle/>
          <a:p>
            <a:r>
              <a:rPr lang="en-US" dirty="0"/>
              <a:t>“Bob Baffert </a:t>
            </a:r>
            <a:r>
              <a:rPr lang="en-US" dirty="0" err="1"/>
              <a:t>tagadta</a:t>
            </a:r>
            <a:r>
              <a:rPr lang="en-US" dirty="0"/>
              <a:t>, </a:t>
            </a:r>
            <a:r>
              <a:rPr lang="en-US" dirty="0" err="1"/>
              <a:t>hogy</a:t>
            </a:r>
            <a:r>
              <a:rPr lang="en-US" dirty="0"/>
              <a:t> a 2018-as Triple Crown </a:t>
            </a:r>
            <a:r>
              <a:rPr lang="en-US" dirty="0" err="1"/>
              <a:t>győztes</a:t>
            </a:r>
            <a:r>
              <a:rPr lang="en-US" dirty="0"/>
              <a:t> </a:t>
            </a:r>
            <a:r>
              <a:rPr lang="en-US" dirty="0" err="1"/>
              <a:t>lónak</a:t>
            </a:r>
            <a:r>
              <a:rPr lang="en-US" dirty="0"/>
              <a:t>, Justify-nak </a:t>
            </a:r>
            <a:r>
              <a:rPr lang="en-US" dirty="0" err="1"/>
              <a:t>tiltott</a:t>
            </a:r>
            <a:r>
              <a:rPr lang="en-US" dirty="0"/>
              <a:t> </a:t>
            </a:r>
            <a:r>
              <a:rPr lang="en-US" dirty="0" err="1"/>
              <a:t>szert</a:t>
            </a:r>
            <a:r>
              <a:rPr lang="en-US" dirty="0"/>
              <a:t> </a:t>
            </a:r>
            <a:r>
              <a:rPr lang="en-US" dirty="0" err="1"/>
              <a:t>adott</a:t>
            </a:r>
            <a:r>
              <a:rPr lang="en-US" dirty="0"/>
              <a:t> </a:t>
            </a:r>
            <a:r>
              <a:rPr lang="en-US" dirty="0" err="1"/>
              <a:t>volna</a:t>
            </a:r>
            <a:r>
              <a:rPr lang="en-US" dirty="0"/>
              <a:t>, </a:t>
            </a:r>
            <a:r>
              <a:rPr lang="en-US" dirty="0" err="1"/>
              <a:t>ami</a:t>
            </a:r>
            <a:r>
              <a:rPr lang="en-US" dirty="0"/>
              <a:t> </a:t>
            </a:r>
            <a:r>
              <a:rPr lang="en-US" dirty="0" err="1"/>
              <a:t>pozitív</a:t>
            </a:r>
            <a:r>
              <a:rPr lang="en-US" dirty="0"/>
              <a:t> </a:t>
            </a:r>
            <a:r>
              <a:rPr lang="en-US" dirty="0" err="1"/>
              <a:t>tesztet</a:t>
            </a:r>
            <a:r>
              <a:rPr lang="en-US" dirty="0"/>
              <a:t> </a:t>
            </a:r>
            <a:r>
              <a:rPr lang="en-US" dirty="0" err="1"/>
              <a:t>okozott</a:t>
            </a:r>
            <a:r>
              <a:rPr lang="en-US" dirty="0"/>
              <a:t> a </a:t>
            </a:r>
            <a:r>
              <a:rPr lang="en-US" dirty="0" err="1"/>
              <a:t>tavalyi</a:t>
            </a:r>
            <a:r>
              <a:rPr lang="en-US" dirty="0"/>
              <a:t> Kentucky Derby </a:t>
            </a:r>
            <a:r>
              <a:rPr lang="en-US" dirty="0" err="1"/>
              <a:t>előtt</a:t>
            </a:r>
            <a:r>
              <a:rPr lang="en-US" dirty="0"/>
              <a:t>, </a:t>
            </a:r>
            <a:r>
              <a:rPr lang="en-US" dirty="0" err="1"/>
              <a:t>és</a:t>
            </a:r>
            <a:r>
              <a:rPr lang="en-US" dirty="0"/>
              <a:t> </a:t>
            </a:r>
            <a:r>
              <a:rPr lang="en-US" dirty="0" err="1"/>
              <a:t>az</a:t>
            </a:r>
            <a:r>
              <a:rPr lang="en-US" dirty="0"/>
              <a:t> </a:t>
            </a:r>
            <a:r>
              <a:rPr lang="en-US" dirty="0" err="1"/>
              <a:t>eredményért</a:t>
            </a:r>
            <a:r>
              <a:rPr lang="en-US" dirty="0"/>
              <a:t> a </a:t>
            </a:r>
            <a:r>
              <a:rPr lang="en-US" dirty="0" err="1"/>
              <a:t>szennyezett</a:t>
            </a:r>
            <a:r>
              <a:rPr lang="en-US" dirty="0"/>
              <a:t> </a:t>
            </a:r>
            <a:r>
              <a:rPr lang="en-US" dirty="0" err="1"/>
              <a:t>takarm</a:t>
            </a:r>
            <a:r>
              <a:rPr lang="hu-HU" dirty="0"/>
              <a:t>á</a:t>
            </a:r>
            <a:r>
              <a:rPr lang="en-US" dirty="0" err="1"/>
              <a:t>nyt</a:t>
            </a:r>
            <a:r>
              <a:rPr lang="en-US" dirty="0"/>
              <a:t> </a:t>
            </a:r>
            <a:r>
              <a:rPr lang="en-US" dirty="0" err="1"/>
              <a:t>okolta</a:t>
            </a:r>
            <a:r>
              <a:rPr lang="en-US" dirty="0"/>
              <a:t>.”</a:t>
            </a:r>
          </a:p>
          <a:p>
            <a:endParaRPr lang="en-US" dirty="0"/>
          </a:p>
          <a:p>
            <a:r>
              <a:rPr lang="en-US" dirty="0"/>
              <a:t>"</a:t>
            </a:r>
            <a:r>
              <a:rPr lang="en-US" dirty="0" err="1"/>
              <a:t>Ez</a:t>
            </a:r>
            <a:r>
              <a:rPr lang="en-US" dirty="0"/>
              <a:t> </a:t>
            </a:r>
            <a:r>
              <a:rPr lang="en-US" dirty="0" err="1"/>
              <a:t>egy</a:t>
            </a:r>
            <a:r>
              <a:rPr lang="en-US" dirty="0"/>
              <a:t> </a:t>
            </a:r>
            <a:r>
              <a:rPr lang="en-US" dirty="0" err="1"/>
              <a:t>ártatlan</a:t>
            </a:r>
            <a:r>
              <a:rPr lang="en-US" dirty="0"/>
              <a:t> </a:t>
            </a:r>
            <a:r>
              <a:rPr lang="en-US" dirty="0" err="1"/>
              <a:t>széna-szennyeződés</a:t>
            </a:r>
            <a:r>
              <a:rPr lang="en-US" dirty="0"/>
              <a:t> </a:t>
            </a:r>
            <a:r>
              <a:rPr lang="en-US" dirty="0" err="1"/>
              <a:t>eset</a:t>
            </a:r>
            <a:r>
              <a:rPr lang="en-US" dirty="0"/>
              <a:t> volt" - </a:t>
            </a:r>
            <a:r>
              <a:rPr lang="en-US" dirty="0" err="1"/>
              <a:t>mondta</a:t>
            </a:r>
            <a:r>
              <a:rPr lang="en-US" dirty="0"/>
              <a:t> Craig Robertson, </a:t>
            </a:r>
            <a:r>
              <a:rPr lang="en-US" dirty="0" err="1"/>
              <a:t>Baffert</a:t>
            </a:r>
            <a:r>
              <a:rPr lang="en-US" dirty="0"/>
              <a:t> </a:t>
            </a:r>
            <a:r>
              <a:rPr lang="en-US" dirty="0" err="1"/>
              <a:t>ügyvédje</a:t>
            </a:r>
            <a:r>
              <a:rPr lang="en-US" dirty="0"/>
              <a:t> </a:t>
            </a:r>
            <a:r>
              <a:rPr lang="en-US" dirty="0" err="1"/>
              <a:t>az</a:t>
            </a:r>
            <a:r>
              <a:rPr lang="en-US" dirty="0"/>
              <a:t> </a:t>
            </a:r>
            <a:r>
              <a:rPr lang="en-US" dirty="0" err="1"/>
              <a:t>októberi</a:t>
            </a:r>
            <a:r>
              <a:rPr lang="en-US" dirty="0"/>
              <a:t> </a:t>
            </a:r>
            <a:r>
              <a:rPr lang="en-US" dirty="0" err="1"/>
              <a:t>meghallgatáson</a:t>
            </a:r>
            <a:r>
              <a:rPr lang="en-US" dirty="0"/>
              <a:t>. "</a:t>
            </a:r>
            <a:r>
              <a:rPr lang="en-US" dirty="0" err="1"/>
              <a:t>Nem</a:t>
            </a:r>
            <a:r>
              <a:rPr lang="en-US" dirty="0"/>
              <a:t> volt </a:t>
            </a:r>
            <a:r>
              <a:rPr lang="en-US" dirty="0" err="1"/>
              <a:t>szó</a:t>
            </a:r>
            <a:r>
              <a:rPr lang="en-US" dirty="0"/>
              <a:t> </a:t>
            </a:r>
            <a:r>
              <a:rPr lang="en-US" dirty="0" err="1"/>
              <a:t>semmilyen</a:t>
            </a:r>
            <a:r>
              <a:rPr lang="en-US" dirty="0"/>
              <a:t> </a:t>
            </a:r>
            <a:r>
              <a:rPr lang="en-US" dirty="0" err="1"/>
              <a:t>gyógyszer</a:t>
            </a:r>
            <a:r>
              <a:rPr lang="en-US" dirty="0"/>
              <a:t> </a:t>
            </a:r>
            <a:r>
              <a:rPr lang="en-US" dirty="0" err="1"/>
              <a:t>vagy</a:t>
            </a:r>
            <a:r>
              <a:rPr lang="en-US" dirty="0"/>
              <a:t> </a:t>
            </a:r>
            <a:r>
              <a:rPr lang="en-US" dirty="0" err="1"/>
              <a:t>gyógyszerkészítmény</a:t>
            </a:r>
            <a:r>
              <a:rPr lang="en-US" dirty="0"/>
              <a:t> </a:t>
            </a:r>
            <a:r>
              <a:rPr lang="en-US" dirty="0" err="1"/>
              <a:t>szándékos</a:t>
            </a:r>
            <a:r>
              <a:rPr lang="en-US" dirty="0"/>
              <a:t> </a:t>
            </a:r>
            <a:r>
              <a:rPr lang="en-US" dirty="0" err="1"/>
              <a:t>beadásáról</a:t>
            </a:r>
            <a:r>
              <a:rPr lang="en-US" dirty="0"/>
              <a:t>". A </a:t>
            </a:r>
            <a:r>
              <a:rPr lang="en-US" dirty="0" err="1"/>
              <a:t>szkopolamin</a:t>
            </a:r>
            <a:r>
              <a:rPr lang="en-US" dirty="0"/>
              <a:t> a </a:t>
            </a:r>
            <a:r>
              <a:rPr lang="en-US" dirty="0" err="1"/>
              <a:t>Kaliforniában</a:t>
            </a:r>
            <a:r>
              <a:rPr lang="en-US" dirty="0"/>
              <a:t> </a:t>
            </a:r>
            <a:r>
              <a:rPr lang="en-US" dirty="0" err="1"/>
              <a:t>vadon</a:t>
            </a:r>
            <a:r>
              <a:rPr lang="en-US" dirty="0"/>
              <a:t> </a:t>
            </a:r>
            <a:r>
              <a:rPr lang="en-US" dirty="0" err="1"/>
              <a:t>növő</a:t>
            </a:r>
            <a:r>
              <a:rPr lang="en-US" dirty="0"/>
              <a:t> </a:t>
            </a:r>
            <a:r>
              <a:rPr lang="en-US" dirty="0" err="1"/>
              <a:t>bíbor</a:t>
            </a:r>
            <a:r>
              <a:rPr lang="en-US" dirty="0"/>
              <a:t> </a:t>
            </a:r>
            <a:r>
              <a:rPr lang="en-US" dirty="0" err="1"/>
              <a:t>kasvirágból</a:t>
            </a:r>
            <a:r>
              <a:rPr lang="en-US" dirty="0"/>
              <a:t> </a:t>
            </a:r>
            <a:r>
              <a:rPr lang="en-US" dirty="0" err="1"/>
              <a:t>származik</a:t>
            </a:r>
            <a:r>
              <a:rPr lang="en-US" dirty="0"/>
              <a:t>.</a:t>
            </a:r>
            <a:endParaRPr lang="hu-HU" dirty="0"/>
          </a:p>
        </p:txBody>
      </p:sp>
    </p:spTree>
    <p:extLst>
      <p:ext uri="{BB962C8B-B14F-4D97-AF65-F5344CB8AC3E}">
        <p14:creationId xmlns:p14="http://schemas.microsoft.com/office/powerpoint/2010/main" val="34248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Koffein</a:t>
            </a:r>
            <a:endParaRPr lang="hu-HU" dirty="0"/>
          </a:p>
        </p:txBody>
      </p:sp>
      <p:sp>
        <p:nvSpPr>
          <p:cNvPr id="4" name="Textplatzhalter 3"/>
          <p:cNvSpPr>
            <a:spLocks noGrp="1"/>
          </p:cNvSpPr>
          <p:nvPr>
            <p:ph type="body" sz="half" idx="2"/>
          </p:nvPr>
        </p:nvSpPr>
        <p:spPr/>
        <p:txBody>
          <a:bodyPr>
            <a:normAutofit fontScale="85000" lnSpcReduction="10000"/>
          </a:bodyPr>
          <a:lstStyle/>
          <a:p>
            <a:pPr algn="just"/>
            <a:r>
              <a:rPr lang="hu-HU" dirty="0"/>
              <a:t>Explosive Miss  szervezetében pozitív lett a koffein-teszt, amit az okozott, hogy az edzője az istálló sarkába vizelt.</a:t>
            </a:r>
            <a:endParaRPr lang="de-AT" dirty="0"/>
          </a:p>
          <a:p>
            <a:pPr algn="just"/>
            <a:r>
              <a:rPr lang="de-AT" dirty="0"/>
              <a:t>Explosive Miss</a:t>
            </a:r>
            <a:r>
              <a:rPr lang="hu-HU" dirty="0"/>
              <a:t> év elején megnyerte 1200 méteres versenyét Taurangában, majd a verseny utáni véletlenszerű drogteszten megbukott a koffeinre vonatkozó vizsgálaton.</a:t>
            </a:r>
            <a:endParaRPr lang="de-AT" dirty="0"/>
          </a:p>
          <a:p>
            <a:pPr algn="just"/>
            <a:r>
              <a:rPr lang="hu-HU" dirty="0"/>
              <a:t>A ló trénere, Clinton Isdale azt mondta hogy fogalma sincs, hogyan került a koffein a ló szervezetébe - de naponta nagyjából három csésze kávét ivott, és minden reggel az istállónak </a:t>
            </a:r>
            <a:r>
              <a:rPr lang="de-AT" dirty="0"/>
              <a:t>a</a:t>
            </a:r>
            <a:r>
              <a:rPr lang="hu-HU" dirty="0"/>
              <a:t> sarkába vizelt.</a:t>
            </a:r>
            <a:endParaRPr lang="de-AT" dirty="0"/>
          </a:p>
          <a:p>
            <a:pPr algn="just"/>
            <a:r>
              <a:rPr lang="hu-HU" dirty="0"/>
              <a:t>A bizottság nyomozói talajmintát vettek erről a területről, és megerősítették a koffein jelenlétét.</a:t>
            </a:r>
            <a:endParaRPr lang="de-AT" dirty="0"/>
          </a:p>
          <a:p>
            <a:pPr algn="just"/>
            <a:r>
              <a:rPr lang="de-AT" dirty="0"/>
              <a:t>Equestrian Sports NZ figyelmeztet: "legyenek óvatosak, ha üdítőitalokat isznak a lovuk közelében, vagy olyan rágcsálnivalókat fogyasztanak, mint a keksz vagy a csokoládé, mivel a koffein gyakori pozitív teszteredmény".</a:t>
            </a:r>
          </a:p>
          <a:p>
            <a:endParaRPr lang="de-AT" dirty="0"/>
          </a:p>
          <a:p>
            <a:endParaRPr lang="hu-HU" dirty="0"/>
          </a:p>
        </p:txBody>
      </p:sp>
      <p:pic>
        <p:nvPicPr>
          <p:cNvPr id="6" name="Grafik 5"/>
          <p:cNvPicPr>
            <a:picLocks noChangeAspect="1"/>
          </p:cNvPicPr>
          <p:nvPr/>
        </p:nvPicPr>
        <p:blipFill>
          <a:blip r:embed="rId2"/>
          <a:stretch>
            <a:fillRect/>
          </a:stretch>
        </p:blipFill>
        <p:spPr>
          <a:xfrm>
            <a:off x="6131195" y="1741514"/>
            <a:ext cx="5392192" cy="4044144"/>
          </a:xfrm>
          <a:prstGeom prst="rect">
            <a:avLst/>
          </a:prstGeom>
        </p:spPr>
      </p:pic>
    </p:spTree>
    <p:extLst>
      <p:ext uri="{BB962C8B-B14F-4D97-AF65-F5344CB8AC3E}">
        <p14:creationId xmlns:p14="http://schemas.microsoft.com/office/powerpoint/2010/main" val="5041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Szintetikus takarm</a:t>
            </a:r>
            <a:r>
              <a:rPr lang="hu-HU" dirty="0"/>
              <a:t>á</a:t>
            </a:r>
            <a:r>
              <a:rPr lang="de-AT" dirty="0"/>
              <a:t>nyba keveredett anyagok</a:t>
            </a:r>
            <a:endParaRPr lang="hu-HU" dirty="0"/>
          </a:p>
        </p:txBody>
      </p:sp>
      <p:pic>
        <p:nvPicPr>
          <p:cNvPr id="5" name="Inhaltsplatzhalter 4"/>
          <p:cNvPicPr>
            <a:picLocks noGrp="1" noChangeAspect="1"/>
          </p:cNvPicPr>
          <p:nvPr>
            <p:ph idx="1"/>
          </p:nvPr>
        </p:nvPicPr>
        <p:blipFill>
          <a:blip r:embed="rId2"/>
          <a:stretch>
            <a:fillRect/>
          </a:stretch>
        </p:blipFill>
        <p:spPr>
          <a:xfrm>
            <a:off x="6226430" y="1600200"/>
            <a:ext cx="4276214" cy="4572000"/>
          </a:xfrm>
          <a:prstGeom prst="rect">
            <a:avLst/>
          </a:prstGeom>
        </p:spPr>
      </p:pic>
      <p:sp>
        <p:nvSpPr>
          <p:cNvPr id="4" name="Textplatzhalter 3"/>
          <p:cNvSpPr>
            <a:spLocks noGrp="1"/>
          </p:cNvSpPr>
          <p:nvPr>
            <p:ph type="body" sz="half" idx="2"/>
          </p:nvPr>
        </p:nvSpPr>
        <p:spPr/>
        <p:txBody>
          <a:bodyPr>
            <a:normAutofit fontScale="85000" lnSpcReduction="20000"/>
          </a:bodyPr>
          <a:lstStyle/>
          <a:p>
            <a:pPr algn="just"/>
            <a:r>
              <a:rPr lang="en-US" dirty="0"/>
              <a:t>"</a:t>
            </a:r>
            <a:r>
              <a:rPr lang="hu-HU" dirty="0"/>
              <a:t>Az év legnagyobb versenyhétvégéjének előestéjén a francia versenyhatóság, a France Galop bejelentette, hogy öt ló tesztje pozitív lett a zilpaterolra, egy szintetikus anyagra, amelyet a húsmarhák izomnövekedésének elősegítésére használnak, és amely az Egyesült Államokban és más országokban engedélyezett mezőgazdasági felhasználásra, de Európában széles körben tiltott.</a:t>
            </a:r>
            <a:r>
              <a:rPr lang="de-AT" dirty="0"/>
              <a:t>“</a:t>
            </a:r>
          </a:p>
          <a:p>
            <a:pPr algn="just"/>
            <a:r>
              <a:rPr lang="hu-HU" dirty="0"/>
              <a:t>A közös </a:t>
            </a:r>
            <a:r>
              <a:rPr lang="de-AT" dirty="0"/>
              <a:t>forr</a:t>
            </a:r>
            <a:r>
              <a:rPr lang="hu-HU" dirty="0"/>
              <a:t>á</a:t>
            </a:r>
            <a:r>
              <a:rPr lang="de-AT" dirty="0"/>
              <a:t>st</a:t>
            </a:r>
            <a:r>
              <a:rPr lang="hu-HU" dirty="0"/>
              <a:t> gyorsan megállapították</a:t>
            </a:r>
            <a:r>
              <a:rPr lang="de-AT" dirty="0"/>
              <a:t>:</a:t>
            </a:r>
            <a:r>
              <a:rPr lang="hu-HU" dirty="0"/>
              <a:t> az összes pozitív mintát olyan lovaktól vették, amelyeket Gain Equine Nutrition-</a:t>
            </a:r>
            <a:r>
              <a:rPr lang="de-AT" dirty="0"/>
              <a:t>n</a:t>
            </a:r>
            <a:r>
              <a:rPr lang="hu-HU" dirty="0"/>
              <a:t>al etettek</a:t>
            </a:r>
            <a:r>
              <a:rPr lang="de-AT" dirty="0"/>
              <a:t>.</a:t>
            </a:r>
            <a:r>
              <a:rPr lang="hu-HU" dirty="0"/>
              <a:t> </a:t>
            </a:r>
            <a:endParaRPr lang="de-AT" dirty="0"/>
          </a:p>
          <a:p>
            <a:pPr algn="just"/>
            <a:r>
              <a:rPr lang="hu-HU" dirty="0"/>
              <a:t>Kiderült, hogy a bűnös egy szennyezett takarmány-összetevő, a nádmelasz volt, amelyet egy harmadik fél</a:t>
            </a:r>
            <a:r>
              <a:rPr lang="de-AT" dirty="0"/>
              <a:t> </a:t>
            </a:r>
            <a:r>
              <a:rPr lang="hu-HU" dirty="0"/>
              <a:t>szállított a Gainnek. </a:t>
            </a:r>
            <a:endParaRPr lang="de-AT" dirty="0"/>
          </a:p>
          <a:p>
            <a:pPr algn="just"/>
            <a:r>
              <a:rPr lang="hu-HU" dirty="0"/>
              <a:t>A botrány hatalmas következményekkel jár</a:t>
            </a:r>
            <a:r>
              <a:rPr lang="de-AT" dirty="0"/>
              <a:t>t</a:t>
            </a:r>
            <a:r>
              <a:rPr lang="hu-HU" dirty="0"/>
              <a:t> az iparágra nézve</a:t>
            </a:r>
            <a:r>
              <a:rPr lang="de-AT" dirty="0"/>
              <a:t> (</a:t>
            </a:r>
            <a:r>
              <a:rPr lang="hu-HU" dirty="0"/>
              <a:t>5 millió eurós európai versenyen nem induló </a:t>
            </a:r>
            <a:r>
              <a:rPr lang="de-AT" dirty="0"/>
              <a:t>lovak)</a:t>
            </a:r>
          </a:p>
          <a:p>
            <a:pPr algn="just"/>
            <a:r>
              <a:rPr lang="de-AT" dirty="0"/>
              <a:t>„…tov</a:t>
            </a:r>
            <a:r>
              <a:rPr lang="hu-HU" dirty="0"/>
              <a:t>á</a:t>
            </a:r>
            <a:r>
              <a:rPr lang="de-AT" dirty="0"/>
              <a:t>bbi </a:t>
            </a:r>
            <a:r>
              <a:rPr lang="hu-HU" dirty="0"/>
              <a:t>kérdéseket vet fel a biológiai biztonsággal és a vizsgálati eljárásokkal kapcsolatban általában, </a:t>
            </a:r>
            <a:r>
              <a:rPr lang="de-AT" dirty="0"/>
              <a:t>illetve</a:t>
            </a:r>
            <a:r>
              <a:rPr lang="hu-HU" dirty="0"/>
              <a:t> a vizsgálóberendezések érzékenységével és specifikusságával kapcsolatban."</a:t>
            </a:r>
            <a:endParaRPr lang="en-US" dirty="0"/>
          </a:p>
          <a:p>
            <a:endParaRPr lang="en-US" dirty="0"/>
          </a:p>
          <a:p>
            <a:endParaRPr lang="hu-HU" dirty="0"/>
          </a:p>
        </p:txBody>
      </p:sp>
    </p:spTree>
    <p:extLst>
      <p:ext uri="{BB962C8B-B14F-4D97-AF65-F5344CB8AC3E}">
        <p14:creationId xmlns:p14="http://schemas.microsoft.com/office/powerpoint/2010/main" val="239825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B12 vitamin es kobaltkieg</a:t>
            </a:r>
            <a:r>
              <a:rPr lang="hu-HU" dirty="0"/>
              <a:t>é</a:t>
            </a:r>
            <a:r>
              <a:rPr lang="de-AT" dirty="0"/>
              <a:t>sz</a:t>
            </a:r>
            <a:r>
              <a:rPr lang="hu-HU" dirty="0"/>
              <a:t>í</a:t>
            </a:r>
            <a:r>
              <a:rPr lang="de-AT" dirty="0"/>
              <a:t>t</a:t>
            </a:r>
            <a:r>
              <a:rPr lang="hu-HU" dirty="0"/>
              <a:t>é</a:t>
            </a:r>
            <a:r>
              <a:rPr lang="de-AT" dirty="0"/>
              <a:t>s</a:t>
            </a:r>
            <a:endParaRPr lang="hu-HU" dirty="0"/>
          </a:p>
        </p:txBody>
      </p:sp>
      <p:sp>
        <p:nvSpPr>
          <p:cNvPr id="3" name="Inhaltsplatzhalter 2"/>
          <p:cNvSpPr>
            <a:spLocks noGrp="1"/>
          </p:cNvSpPr>
          <p:nvPr>
            <p:ph idx="1"/>
          </p:nvPr>
        </p:nvSpPr>
        <p:spPr/>
        <p:txBody>
          <a:bodyPr/>
          <a:lstStyle/>
          <a:p>
            <a:r>
              <a:rPr lang="de-AT" dirty="0"/>
              <a:t>„Kieran Cotter 27 500 eurós pénzbüntetést kapott a doppingszerekre vonatkozó szabályok megsértése miatt“</a:t>
            </a:r>
          </a:p>
          <a:p>
            <a:pPr marL="0" indent="0">
              <a:buNone/>
            </a:pPr>
            <a:endParaRPr lang="de-AT" dirty="0"/>
          </a:p>
          <a:p>
            <a:r>
              <a:rPr lang="de-AT" dirty="0"/>
              <a:t>2*20 ml sz</a:t>
            </a:r>
            <a:r>
              <a:rPr lang="hu-HU" dirty="0"/>
              <a:t>á</a:t>
            </a:r>
            <a:r>
              <a:rPr lang="de-AT" dirty="0"/>
              <a:t>jon at beadott B12 vitamin kieg</a:t>
            </a:r>
            <a:r>
              <a:rPr lang="hu-HU" dirty="0"/>
              <a:t>é</a:t>
            </a:r>
            <a:r>
              <a:rPr lang="de-AT" dirty="0"/>
              <a:t>sz</a:t>
            </a:r>
            <a:r>
              <a:rPr lang="hu-HU" dirty="0"/>
              <a:t>í</a:t>
            </a:r>
            <a:r>
              <a:rPr lang="de-AT" dirty="0"/>
              <a:t>t</a:t>
            </a:r>
            <a:r>
              <a:rPr lang="hu-HU" dirty="0"/>
              <a:t>é</a:t>
            </a:r>
            <a:r>
              <a:rPr lang="de-AT" dirty="0"/>
              <a:t>s</a:t>
            </a:r>
          </a:p>
          <a:p>
            <a:endParaRPr lang="de-AT" dirty="0"/>
          </a:p>
          <a:p>
            <a:r>
              <a:rPr lang="de-AT" dirty="0"/>
              <a:t>v</a:t>
            </a:r>
            <a:r>
              <a:rPr lang="hu-HU" dirty="0"/>
              <a:t>é</a:t>
            </a:r>
            <a:r>
              <a:rPr lang="de-AT" dirty="0"/>
              <a:t>rk</a:t>
            </a:r>
            <a:r>
              <a:rPr lang="hu-HU" dirty="0"/>
              <a:t>é</a:t>
            </a:r>
            <a:r>
              <a:rPr lang="de-AT" dirty="0"/>
              <a:t>pz</a:t>
            </a:r>
            <a:r>
              <a:rPr lang="hu-HU" dirty="0"/>
              <a:t>ő</a:t>
            </a:r>
          </a:p>
        </p:txBody>
      </p:sp>
      <p:pic>
        <p:nvPicPr>
          <p:cNvPr id="5" name="Grafik 4"/>
          <p:cNvPicPr>
            <a:picLocks noChangeAspect="1"/>
          </p:cNvPicPr>
          <p:nvPr/>
        </p:nvPicPr>
        <p:blipFill>
          <a:blip r:embed="rId2"/>
          <a:stretch>
            <a:fillRect/>
          </a:stretch>
        </p:blipFill>
        <p:spPr>
          <a:xfrm>
            <a:off x="988521" y="2622664"/>
            <a:ext cx="4462081" cy="3162994"/>
          </a:xfrm>
          <a:prstGeom prst="rect">
            <a:avLst/>
          </a:prstGeom>
        </p:spPr>
      </p:pic>
    </p:spTree>
    <p:extLst>
      <p:ext uri="{BB962C8B-B14F-4D97-AF65-F5344CB8AC3E}">
        <p14:creationId xmlns:p14="http://schemas.microsoft.com/office/powerpoint/2010/main" val="83193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104900" y="76200"/>
            <a:ext cx="10233660" cy="1096962"/>
          </a:xfrm>
        </p:spPr>
        <p:txBody>
          <a:bodyPr rtlCol="0">
            <a:normAutofit/>
          </a:bodyPr>
          <a:lstStyle/>
          <a:p>
            <a:r>
              <a:rPr lang="en-US" dirty="0"/>
              <a:t>NOPS: naturally occurring prohibited substance =takarm</a:t>
            </a:r>
            <a:r>
              <a:rPr lang="hu-HU" dirty="0"/>
              <a:t>á</a:t>
            </a:r>
            <a:r>
              <a:rPr lang="en-US" dirty="0"/>
              <a:t>nynöv</a:t>
            </a:r>
            <a:r>
              <a:rPr lang="hu-HU" dirty="0"/>
              <a:t>é</a:t>
            </a:r>
            <a:r>
              <a:rPr lang="en-US" dirty="0"/>
              <a:t>nyekben természetesen előforduló tiltott anyag</a:t>
            </a:r>
          </a:p>
        </p:txBody>
      </p:sp>
      <p:sp>
        <p:nvSpPr>
          <p:cNvPr id="14" name="Inhaltsplatzhalter 13"/>
          <p:cNvSpPr>
            <a:spLocks noGrp="1"/>
          </p:cNvSpPr>
          <p:nvPr>
            <p:ph idx="1"/>
          </p:nvPr>
        </p:nvSpPr>
        <p:spPr/>
        <p:txBody>
          <a:bodyPr rtlCol="0">
            <a:normAutofit/>
          </a:bodyPr>
          <a:lstStyle/>
          <a:p>
            <a:r>
              <a:rPr lang="de-AT" dirty="0"/>
              <a:t>A legfontosabb NOPSok </a:t>
            </a:r>
            <a:r>
              <a:rPr lang="hu-HU" dirty="0"/>
              <a:t>é</a:t>
            </a:r>
            <a:r>
              <a:rPr lang="de-AT" dirty="0"/>
              <a:t>s forr</a:t>
            </a:r>
            <a:r>
              <a:rPr lang="hu-HU" dirty="0"/>
              <a:t>á</a:t>
            </a:r>
            <a:r>
              <a:rPr lang="de-AT" dirty="0"/>
              <a:t>saik:</a:t>
            </a:r>
          </a:p>
          <a:p>
            <a:endParaRPr lang="de-AT" dirty="0"/>
          </a:p>
          <a:p>
            <a:r>
              <a:rPr lang="de-AT" dirty="0"/>
              <a:t>koffein - (kakaó)</a:t>
            </a:r>
          </a:p>
          <a:p>
            <a:r>
              <a:rPr lang="de-AT" dirty="0"/>
              <a:t>teobromin - (kakaó)</a:t>
            </a:r>
          </a:p>
          <a:p>
            <a:r>
              <a:rPr lang="de-AT" dirty="0"/>
              <a:t>teofillin - (tea)</a:t>
            </a:r>
          </a:p>
          <a:p>
            <a:r>
              <a:rPr lang="de-AT" dirty="0"/>
              <a:t>morfium - (ópiummák, pipacs)</a:t>
            </a:r>
          </a:p>
          <a:p>
            <a:r>
              <a:rPr lang="de-AT" dirty="0"/>
              <a:t>hioszcin/szkopolamin - (nadragulya, csattan</a:t>
            </a:r>
            <a:r>
              <a:rPr lang="hu-HU" dirty="0"/>
              <a:t>ó</a:t>
            </a:r>
            <a:r>
              <a:rPr lang="de-AT" dirty="0"/>
              <a:t> maszlag)</a:t>
            </a:r>
          </a:p>
          <a:p>
            <a:r>
              <a:rPr lang="de-AT" dirty="0"/>
              <a:t>atropin - (nadragulya)</a:t>
            </a:r>
          </a:p>
          <a:p>
            <a:r>
              <a:rPr lang="de-AT" dirty="0"/>
              <a:t>kannabinoidok - (vadkender)</a:t>
            </a:r>
            <a:endParaRPr lang="en-US"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900" y="299258"/>
            <a:ext cx="9980682" cy="873904"/>
          </a:xfrm>
        </p:spPr>
        <p:txBody>
          <a:bodyPr>
            <a:normAutofit fontScale="90000"/>
          </a:bodyPr>
          <a:lstStyle/>
          <a:p>
            <a:r>
              <a:rPr lang="en-US" sz="2200" dirty="0"/>
              <a:t>A Lóversenyhatóságok </a:t>
            </a:r>
            <a:r>
              <a:rPr lang="en-US" sz="2200" dirty="0" err="1"/>
              <a:t>Nemzetközi</a:t>
            </a:r>
            <a:r>
              <a:rPr lang="en-US" sz="2200" dirty="0"/>
              <a:t> </a:t>
            </a:r>
            <a:r>
              <a:rPr lang="en-US" sz="2200" dirty="0" err="1"/>
              <a:t>Szövetsége</a:t>
            </a:r>
            <a:r>
              <a:rPr lang="en-US" sz="2200" dirty="0"/>
              <a:t> (IFHA) </a:t>
            </a:r>
            <a:r>
              <a:rPr lang="en-US" sz="2200" dirty="0" err="1"/>
              <a:t>és</a:t>
            </a:r>
            <a:r>
              <a:rPr lang="en-US" sz="2200" dirty="0"/>
              <a:t> a </a:t>
            </a:r>
            <a:r>
              <a:rPr lang="en-US" sz="2200" dirty="0" err="1"/>
              <a:t>Nemzetközi</a:t>
            </a:r>
            <a:r>
              <a:rPr lang="en-US" sz="2200" dirty="0"/>
              <a:t> </a:t>
            </a:r>
            <a:r>
              <a:rPr lang="en-US" sz="2200" dirty="0" err="1"/>
              <a:t>Lovas</a:t>
            </a:r>
            <a:r>
              <a:rPr lang="en-US" sz="2200" dirty="0"/>
              <a:t> </a:t>
            </a:r>
            <a:r>
              <a:rPr lang="en-US" sz="2200" dirty="0" err="1"/>
              <a:t>Szövetség</a:t>
            </a:r>
            <a:r>
              <a:rPr lang="en-US" sz="2200" dirty="0"/>
              <a:t> (FEI) </a:t>
            </a:r>
            <a:r>
              <a:rPr lang="en-US" sz="2200" dirty="0" err="1"/>
              <a:t>nemzetközileg</a:t>
            </a:r>
            <a:r>
              <a:rPr lang="en-US" sz="2200" dirty="0"/>
              <a:t> </a:t>
            </a:r>
            <a:r>
              <a:rPr lang="en-US" sz="2200" dirty="0" err="1"/>
              <a:t>elfogadott</a:t>
            </a:r>
            <a:r>
              <a:rPr lang="en-US" sz="2200" dirty="0"/>
              <a:t> </a:t>
            </a:r>
            <a:r>
              <a:rPr lang="en-US" sz="2200" dirty="0" err="1"/>
              <a:t>maradékanyag-határértékek</a:t>
            </a:r>
            <a:r>
              <a:rPr lang="en-US" sz="2200" dirty="0"/>
              <a:t> (IRL) </a:t>
            </a:r>
            <a:r>
              <a:rPr lang="en-US" sz="2200" dirty="0" err="1"/>
              <a:t>listája</a:t>
            </a:r>
            <a:r>
              <a:rPr lang="en-US" dirty="0"/>
              <a:t>	</a:t>
            </a:r>
            <a:endParaRPr lang="hu-HU" dirty="0"/>
          </a:p>
        </p:txBody>
      </p:sp>
      <p:sp>
        <p:nvSpPr>
          <p:cNvPr id="4" name="Textplatzhalter 3"/>
          <p:cNvSpPr>
            <a:spLocks noGrp="1"/>
          </p:cNvSpPr>
          <p:nvPr>
            <p:ph type="body" sz="half" idx="2"/>
          </p:nvPr>
        </p:nvSpPr>
        <p:spPr>
          <a:xfrm>
            <a:off x="1104900" y="1542010"/>
            <a:ext cx="10042467" cy="4833851"/>
          </a:xfrm>
        </p:spPr>
        <p:txBody>
          <a:bodyPr>
            <a:normAutofit fontScale="85000" lnSpcReduction="10000"/>
          </a:bodyPr>
          <a:lstStyle/>
          <a:p>
            <a:r>
              <a:rPr lang="en-US" dirty="0" err="1"/>
              <a:t>összetev</a:t>
            </a:r>
            <a:r>
              <a:rPr lang="hu-HU" dirty="0"/>
              <a:t>ő</a:t>
            </a:r>
            <a:r>
              <a:rPr lang="en-US" dirty="0"/>
              <a:t>				</a:t>
            </a:r>
            <a:r>
              <a:rPr lang="en-US" dirty="0" err="1"/>
              <a:t>maradékanyag-határértékek</a:t>
            </a:r>
            <a:r>
              <a:rPr lang="en-US" dirty="0"/>
              <a:t> a </a:t>
            </a:r>
            <a:r>
              <a:rPr lang="en-US" dirty="0" err="1"/>
              <a:t>vizele</a:t>
            </a:r>
            <a:r>
              <a:rPr lang="hu-HU" dirty="0"/>
              <a:t>t</a:t>
            </a:r>
            <a:r>
              <a:rPr lang="en-US" dirty="0"/>
              <a:t>ben (ng/ml)	</a:t>
            </a:r>
          </a:p>
          <a:p>
            <a:r>
              <a:rPr lang="de-AT" dirty="0" err="1"/>
              <a:t>koffein</a:t>
            </a:r>
            <a:r>
              <a:rPr lang="hu-HU" dirty="0"/>
              <a:t>	</a:t>
            </a:r>
            <a:r>
              <a:rPr lang="de-AT" dirty="0"/>
              <a:t>				</a:t>
            </a:r>
            <a:r>
              <a:rPr lang="hu-HU" dirty="0"/>
              <a:t>50	</a:t>
            </a:r>
          </a:p>
          <a:p>
            <a:r>
              <a:rPr lang="de-AT" dirty="0"/>
              <a:t>t</a:t>
            </a:r>
            <a:r>
              <a:rPr lang="hu-HU" dirty="0"/>
              <a:t>eo</a:t>
            </a:r>
            <a:r>
              <a:rPr lang="de-AT" dirty="0" err="1"/>
              <a:t>fillin</a:t>
            </a:r>
            <a:r>
              <a:rPr lang="hu-HU" dirty="0"/>
              <a:t>	</a:t>
            </a:r>
            <a:r>
              <a:rPr lang="de-AT" dirty="0"/>
              <a:t>				</a:t>
            </a:r>
            <a:r>
              <a:rPr lang="hu-HU" dirty="0"/>
              <a:t>250	</a:t>
            </a:r>
          </a:p>
          <a:p>
            <a:r>
              <a:rPr lang="de-AT" dirty="0"/>
              <a:t>a</a:t>
            </a:r>
            <a:r>
              <a:rPr lang="hu-HU" dirty="0"/>
              <a:t>tropin	</a:t>
            </a:r>
            <a:r>
              <a:rPr lang="de-AT" dirty="0"/>
              <a:t>				</a:t>
            </a:r>
            <a:r>
              <a:rPr lang="hu-HU" dirty="0"/>
              <a:t>60	</a:t>
            </a:r>
          </a:p>
          <a:p>
            <a:r>
              <a:rPr lang="de-AT" dirty="0" err="1"/>
              <a:t>szk</a:t>
            </a:r>
            <a:r>
              <a:rPr lang="hu-HU" dirty="0"/>
              <a:t>opolamin	</a:t>
            </a:r>
            <a:r>
              <a:rPr lang="de-AT" dirty="0"/>
              <a:t>			</a:t>
            </a:r>
            <a:r>
              <a:rPr lang="hu-HU" dirty="0"/>
              <a:t>60	</a:t>
            </a:r>
          </a:p>
          <a:p>
            <a:r>
              <a:rPr lang="de-AT" dirty="0"/>
              <a:t>m</a:t>
            </a:r>
            <a:r>
              <a:rPr lang="hu-HU" dirty="0"/>
              <a:t>or</a:t>
            </a:r>
            <a:r>
              <a:rPr lang="de-AT" dirty="0" err="1"/>
              <a:t>fin</a:t>
            </a:r>
            <a:r>
              <a:rPr lang="hu-HU" dirty="0"/>
              <a:t> (total)	</a:t>
            </a:r>
            <a:r>
              <a:rPr lang="de-AT" dirty="0"/>
              <a:t>			</a:t>
            </a:r>
            <a:r>
              <a:rPr lang="hu-HU" dirty="0"/>
              <a:t>30	</a:t>
            </a:r>
          </a:p>
          <a:p>
            <a:r>
              <a:rPr lang="de-AT" dirty="0"/>
              <a:t>h</a:t>
            </a:r>
            <a:r>
              <a:rPr lang="hu-HU" dirty="0"/>
              <a:t>ordenin	</a:t>
            </a:r>
            <a:r>
              <a:rPr lang="de-AT" dirty="0"/>
              <a:t>				</a:t>
            </a:r>
            <a:r>
              <a:rPr lang="hu-HU" dirty="0"/>
              <a:t>80,000	</a:t>
            </a:r>
          </a:p>
          <a:p>
            <a:r>
              <a:rPr lang="de-AT" dirty="0"/>
              <a:t>t</a:t>
            </a:r>
            <a:r>
              <a:rPr lang="hu-HU" dirty="0"/>
              <a:t>eobromin	</a:t>
            </a:r>
            <a:r>
              <a:rPr lang="de-AT" dirty="0"/>
              <a:t>				</a:t>
            </a:r>
            <a:r>
              <a:rPr lang="hu-HU" dirty="0"/>
              <a:t>2000</a:t>
            </a:r>
            <a:endParaRPr lang="de-AT" dirty="0"/>
          </a:p>
          <a:p>
            <a:r>
              <a:rPr lang="hu-HU" dirty="0"/>
              <a:t>	</a:t>
            </a:r>
          </a:p>
          <a:p>
            <a:r>
              <a:rPr lang="de-AT" dirty="0" err="1"/>
              <a:t>összetev</a:t>
            </a:r>
            <a:r>
              <a:rPr lang="hu-HU" dirty="0"/>
              <a:t>ő	</a:t>
            </a:r>
            <a:r>
              <a:rPr lang="de-AT" dirty="0"/>
              <a:t>				</a:t>
            </a:r>
            <a:r>
              <a:rPr lang="hu-HU" dirty="0"/>
              <a:t>maradékanyag-határértékek a </a:t>
            </a:r>
            <a:r>
              <a:rPr lang="de-AT" dirty="0" err="1"/>
              <a:t>plazmaban</a:t>
            </a:r>
            <a:r>
              <a:rPr lang="de-AT" dirty="0"/>
              <a:t> </a:t>
            </a:r>
            <a:r>
              <a:rPr lang="hu-HU" dirty="0"/>
              <a:t>(ng/ml)	</a:t>
            </a:r>
          </a:p>
          <a:p>
            <a:r>
              <a:rPr lang="de-AT" dirty="0"/>
              <a:t>t</a:t>
            </a:r>
            <a:r>
              <a:rPr lang="hu-HU" dirty="0"/>
              <a:t>eobromin	</a:t>
            </a:r>
            <a:r>
              <a:rPr lang="de-AT" dirty="0"/>
              <a:t>				</a:t>
            </a:r>
            <a:r>
              <a:rPr lang="hu-HU" dirty="0"/>
              <a:t>300</a:t>
            </a:r>
            <a:endParaRPr lang="de-AT" dirty="0"/>
          </a:p>
          <a:p>
            <a:r>
              <a:rPr lang="hu-HU" dirty="0"/>
              <a:t>	</a:t>
            </a:r>
          </a:p>
          <a:p>
            <a:r>
              <a:rPr lang="hu-HU" dirty="0"/>
              <a:t>A koncentrációkat tartalmazó minták határértékek alatt vannak, negatívnak minősülnek, az e határértékek feletti koncentrációkat tartalmazó anyagokat úgy tekintik, hogy azok a szándékos</a:t>
            </a:r>
            <a:r>
              <a:rPr lang="de-AT" dirty="0"/>
              <a:t> </a:t>
            </a:r>
            <a:r>
              <a:rPr lang="hu-HU" dirty="0"/>
              <a:t>tiltott anyag beadását jelzik</a:t>
            </a:r>
            <a:r>
              <a:rPr lang="de-AT" dirty="0"/>
              <a:t>.</a:t>
            </a:r>
            <a:endParaRPr lang="hu-HU" dirty="0"/>
          </a:p>
          <a:p>
            <a:endParaRPr lang="hu-HU" dirty="0"/>
          </a:p>
        </p:txBody>
      </p:sp>
    </p:spTree>
    <p:extLst>
      <p:ext uri="{BB962C8B-B14F-4D97-AF65-F5344CB8AC3E}">
        <p14:creationId xmlns:p14="http://schemas.microsoft.com/office/powerpoint/2010/main" val="118927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kademische Literatur 16 x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 id="{0EF13215-6D90-465C-BDFA-1F809B86E312}" vid="{F8D6AB8F-F8E9-4B14-90B0-BCD004F94EFA}"/>
    </a:ext>
  </a:extLst>
</a:theme>
</file>

<file path=ppt/theme/theme2.xml><?xml version="1.0" encoding="utf-8"?>
<a:theme xmlns:a="http://schemas.openxmlformats.org/drawingml/2006/main" name="Office-Design">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dcmitype/"/>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4873beb7-5857-4685-be1f-d57550cc96cc"/>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Akademische Präsentation, Nadelstreifen und Bänder-Design (Breitbild)</Template>
  <TotalTime>0</TotalTime>
  <Words>3458</Words>
  <Application>Microsoft Office PowerPoint</Application>
  <PresentationFormat>Szélesvásznú</PresentationFormat>
  <Paragraphs>252</Paragraphs>
  <Slides>31</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31</vt:i4>
      </vt:variant>
    </vt:vector>
  </HeadingPairs>
  <TitlesOfParts>
    <vt:vector size="37" baseType="lpstr">
      <vt:lpstr>Arial</vt:lpstr>
      <vt:lpstr>Calibri</vt:lpstr>
      <vt:lpstr>Euphemia</vt:lpstr>
      <vt:lpstr>Plantagenet Cherokee</vt:lpstr>
      <vt:lpstr>Wingdings</vt:lpstr>
      <vt:lpstr>Akademische Literatur 16 x 9</vt:lpstr>
      <vt:lpstr>Takarmányszennyeződések vagy dopping?</vt:lpstr>
      <vt:lpstr>Kannabinoidok</vt:lpstr>
      <vt:lpstr>Mák</vt:lpstr>
      <vt:lpstr>Szkopolamin</vt:lpstr>
      <vt:lpstr>Koffein</vt:lpstr>
      <vt:lpstr>Szintetikus takarmányba keveredett anyagok</vt:lpstr>
      <vt:lpstr>B12 vitamin es kobaltkiegészítés</vt:lpstr>
      <vt:lpstr>NOPS: naturally occurring prohibited substance =takarmánynövényekben természetesen előforduló tiltott anyag</vt:lpstr>
      <vt:lpstr>A Lóversenyhatóságok Nemzetközi Szövetsége (IFHA) és a Nemzetközi Lovas Szövetség (FEI) nemzetközileg elfogadott maradékanyag-határértékek (IRL) listája </vt:lpstr>
      <vt:lpstr>Szűrési határértékek meghatározása </vt:lpstr>
      <vt:lpstr>IRL megbízhatósága kérdéses esetekben</vt:lpstr>
      <vt:lpstr>Nem lehet verseny-/versenyző ló takarmányában</vt:lpstr>
      <vt:lpstr>Kannabinoidok</vt:lpstr>
      <vt:lpstr>Koffein</vt:lpstr>
      <vt:lpstr>Tanulmányok</vt:lpstr>
      <vt:lpstr>Koffein, teofillin határérétek validálása</vt:lpstr>
      <vt:lpstr>Koffein es Teofillin(tanulmány)</vt:lpstr>
      <vt:lpstr>Morfin/morfium: pipacs és mákos süti</vt:lpstr>
      <vt:lpstr>Hordenin</vt:lpstr>
      <vt:lpstr>Az arpa es a hordenin</vt:lpstr>
      <vt:lpstr>PowerPoint-bemutató</vt:lpstr>
      <vt:lpstr>Atropin es szkopolamin</vt:lpstr>
      <vt:lpstr>Morfium, kolhicin, kodein, noszkapin, papaverin és atropin a takarmányokban</vt:lpstr>
      <vt:lpstr>Kobalt és B12 vitaminkiegészítők</vt:lpstr>
      <vt:lpstr>Megelőzes</vt:lpstr>
      <vt:lpstr>Jól követhető ellátási/termelési láncok</vt:lpstr>
      <vt:lpstr>BETA-NOPS® kódex (British Equestrian Trade Association (BETA)</vt:lpstr>
      <vt:lpstr>BETA-NOPS®</vt:lpstr>
      <vt:lpstr>Take home message:  SZÉNA, TAKARMÁNY ÉS KIEGÉSZÍTŐK</vt:lpstr>
      <vt:lpstr>Források</vt:lpstr>
      <vt:lpstr>Köszönöm a figyelmet!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2023-03-02T12:29:31Z</dcterms:created>
  <dcterms:modified xsi:type="dcterms:W3CDTF">2023-03-16T10:14:38Z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